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6858000" cx="12192000"/>
  <p:notesSz cx="12192000" cy="6858000"/>
  <p:embeddedFontLst>
    <p:embeddedFont>
      <p:font typeface="Tahoma"/>
      <p:regular r:id="rId41"/>
      <p:bold r:id="rId42"/>
    </p:embeddedFont>
    <p:embeddedFont>
      <p:font typeface="Fira Sans"/>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A4A3A4"/>
          </p15:clr>
        </p15:guide>
        <p15:guide id="2" pos="2160">
          <p15:clr>
            <a:srgbClr val="A4A3A4"/>
          </p15:clr>
        </p15:guide>
      </p15:sldGuideLst>
    </p:ext>
    <p:ext uri="GoogleSlidesCustomDataVersion2">
      <go:slidesCustomData xmlns:go="http://customooxmlschemas.google.com/" r:id="rId47" roundtripDataSignature="AMtx7miYaaKaGkrmh8hbNLiKHhkHdn4qG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Tahoma-bold.fntdata"/><Relationship Id="rId41" Type="http://schemas.openxmlformats.org/officeDocument/2006/relationships/font" Target="fonts/Tahoma-regular.fntdata"/><Relationship Id="rId22" Type="http://schemas.openxmlformats.org/officeDocument/2006/relationships/slide" Target="slides/slide17.xml"/><Relationship Id="rId44" Type="http://schemas.openxmlformats.org/officeDocument/2006/relationships/font" Target="fonts/FiraSans-bold.fntdata"/><Relationship Id="rId21" Type="http://schemas.openxmlformats.org/officeDocument/2006/relationships/slide" Target="slides/slide16.xml"/><Relationship Id="rId43" Type="http://schemas.openxmlformats.org/officeDocument/2006/relationships/font" Target="fonts/FiraSans-regular.fntdata"/><Relationship Id="rId24" Type="http://schemas.openxmlformats.org/officeDocument/2006/relationships/slide" Target="slides/slide19.xml"/><Relationship Id="rId46" Type="http://schemas.openxmlformats.org/officeDocument/2006/relationships/font" Target="fonts/FiraSans-boldItalic.fntdata"/><Relationship Id="rId23" Type="http://schemas.openxmlformats.org/officeDocument/2006/relationships/slide" Target="slides/slide18.xml"/><Relationship Id="rId45" Type="http://schemas.openxmlformats.org/officeDocument/2006/relationships/font" Target="fonts/Fira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customschemas.google.com/relationships/presentationmetadata" Target="meta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 name="Shape 41"/>
        <p:cNvGrpSpPr/>
        <p:nvPr/>
      </p:nvGrpSpPr>
      <p:grpSpPr>
        <a:xfrm>
          <a:off x="0" y="0"/>
          <a:ext cx="0" cy="0"/>
          <a:chOff x="0" y="0"/>
          <a:chExt cx="0" cy="0"/>
        </a:xfrm>
      </p:grpSpPr>
      <p:sp>
        <p:nvSpPr>
          <p:cNvPr id="42" name="Google Shape;42;p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0: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8: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20: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2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2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2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28: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2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30: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0: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3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3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3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3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3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8: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8: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 name="Shape 13"/>
        <p:cNvGrpSpPr/>
        <p:nvPr/>
      </p:nvGrpSpPr>
      <p:grpSpPr>
        <a:xfrm>
          <a:off x="0" y="0"/>
          <a:ext cx="0" cy="0"/>
          <a:chOff x="0" y="0"/>
          <a:chExt cx="0" cy="0"/>
        </a:xfrm>
      </p:grpSpPr>
      <p:sp>
        <p:nvSpPr>
          <p:cNvPr id="14" name="Google Shape;14;p37"/>
          <p:cNvSpPr txBox="1"/>
          <p:nvPr>
            <p:ph type="title"/>
          </p:nvPr>
        </p:nvSpPr>
        <p:spPr>
          <a:xfrm>
            <a:off x="2279762" y="1269755"/>
            <a:ext cx="7632700" cy="939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6000">
                <a:solidFill>
                  <a:srgbClr val="191A0D"/>
                </a:solidFill>
                <a:latin typeface="Tahoma"/>
                <a:ea typeface="Tahoma"/>
                <a:cs typeface="Tahoma"/>
                <a:sym typeface="Tahom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37"/>
          <p:cNvSpPr txBox="1"/>
          <p:nvPr>
            <p:ph idx="1" type="body"/>
          </p:nvPr>
        </p:nvSpPr>
        <p:spPr>
          <a:xfrm>
            <a:off x="2185442" y="2083571"/>
            <a:ext cx="7821930" cy="175387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6000">
                <a:solidFill>
                  <a:srgbClr val="191A0D"/>
                </a:solidFill>
                <a:latin typeface="Tahoma"/>
                <a:ea typeface="Tahoma"/>
                <a:cs typeface="Tahoma"/>
                <a:sym typeface="Tahoma"/>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6" name="Google Shape;16;p37"/>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37"/>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37"/>
          <p:cNvSpPr txBox="1"/>
          <p:nvPr>
            <p:ph idx="12" type="sldNum"/>
          </p:nvPr>
        </p:nvSpPr>
        <p:spPr>
          <a:xfrm>
            <a:off x="8778240" y="6377940"/>
            <a:ext cx="2804160" cy="3429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ru-RU"/>
              <a:t>‹#›</a:t>
            </a:fld>
            <a:endParaRPr sz="1800">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9" name="Shape 19"/>
        <p:cNvGrpSpPr/>
        <p:nvPr/>
      </p:nvGrpSpPr>
      <p:grpSpPr>
        <a:xfrm>
          <a:off x="0" y="0"/>
          <a:ext cx="0" cy="0"/>
          <a:chOff x="0" y="0"/>
          <a:chExt cx="0" cy="0"/>
        </a:xfrm>
      </p:grpSpPr>
      <p:sp>
        <p:nvSpPr>
          <p:cNvPr id="20" name="Google Shape;20;p38"/>
          <p:cNvSpPr txBox="1"/>
          <p:nvPr>
            <p:ph type="title"/>
          </p:nvPr>
        </p:nvSpPr>
        <p:spPr>
          <a:xfrm>
            <a:off x="2279762" y="1269755"/>
            <a:ext cx="7632700" cy="939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6000">
                <a:solidFill>
                  <a:srgbClr val="191A0D"/>
                </a:solidFill>
                <a:latin typeface="Tahoma"/>
                <a:ea typeface="Tahoma"/>
                <a:cs typeface="Tahoma"/>
                <a:sym typeface="Tahom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38"/>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8"/>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8"/>
          <p:cNvSpPr txBox="1"/>
          <p:nvPr>
            <p:ph idx="12" type="sldNum"/>
          </p:nvPr>
        </p:nvSpPr>
        <p:spPr>
          <a:xfrm>
            <a:off x="8778240" y="6377940"/>
            <a:ext cx="2804160" cy="3429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ru-RU"/>
              <a:t>‹#›</a:t>
            </a:fld>
            <a:endParaRPr sz="1800">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24" name="Shape 24"/>
        <p:cNvGrpSpPr/>
        <p:nvPr/>
      </p:nvGrpSpPr>
      <p:grpSpPr>
        <a:xfrm>
          <a:off x="0" y="0"/>
          <a:ext cx="0" cy="0"/>
          <a:chOff x="0" y="0"/>
          <a:chExt cx="0" cy="0"/>
        </a:xfrm>
      </p:grpSpPr>
      <p:sp>
        <p:nvSpPr>
          <p:cNvPr id="25" name="Google Shape;25;p39"/>
          <p:cNvSpPr txBox="1"/>
          <p:nvPr>
            <p:ph type="ctrTitle"/>
          </p:nvPr>
        </p:nvSpPr>
        <p:spPr>
          <a:xfrm>
            <a:off x="1450339" y="632978"/>
            <a:ext cx="9291320" cy="69596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39"/>
          <p:cNvSpPr txBox="1"/>
          <p:nvPr>
            <p:ph idx="1" type="subTitle"/>
          </p:nvPr>
        </p:nvSpPr>
        <p:spPr>
          <a:xfrm>
            <a:off x="1828800" y="3840480"/>
            <a:ext cx="8534400" cy="1714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9"/>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9"/>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9"/>
          <p:cNvSpPr txBox="1"/>
          <p:nvPr>
            <p:ph idx="12" type="sldNum"/>
          </p:nvPr>
        </p:nvSpPr>
        <p:spPr>
          <a:xfrm>
            <a:off x="8778240" y="6377940"/>
            <a:ext cx="2804160" cy="3429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ru-RU"/>
              <a:t>‹#›</a:t>
            </a:fld>
            <a:endParaRPr sz="1800">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0" name="Shape 30"/>
        <p:cNvGrpSpPr/>
        <p:nvPr/>
      </p:nvGrpSpPr>
      <p:grpSpPr>
        <a:xfrm>
          <a:off x="0" y="0"/>
          <a:ext cx="0" cy="0"/>
          <a:chOff x="0" y="0"/>
          <a:chExt cx="0" cy="0"/>
        </a:xfrm>
      </p:grpSpPr>
      <p:sp>
        <p:nvSpPr>
          <p:cNvPr id="31" name="Google Shape;31;p40"/>
          <p:cNvSpPr txBox="1"/>
          <p:nvPr>
            <p:ph type="title"/>
          </p:nvPr>
        </p:nvSpPr>
        <p:spPr>
          <a:xfrm>
            <a:off x="2279762" y="1269755"/>
            <a:ext cx="7632700" cy="9398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6000">
                <a:solidFill>
                  <a:srgbClr val="191A0D"/>
                </a:solidFill>
                <a:latin typeface="Tahoma"/>
                <a:ea typeface="Tahoma"/>
                <a:cs typeface="Tahoma"/>
                <a:sym typeface="Tahom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40"/>
          <p:cNvSpPr txBox="1"/>
          <p:nvPr>
            <p:ph idx="1" type="body"/>
          </p:nvPr>
        </p:nvSpPr>
        <p:spPr>
          <a:xfrm>
            <a:off x="609600" y="1577340"/>
            <a:ext cx="5303520" cy="452628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3" name="Google Shape;33;p40"/>
          <p:cNvSpPr txBox="1"/>
          <p:nvPr>
            <p:ph idx="2" type="body"/>
          </p:nvPr>
        </p:nvSpPr>
        <p:spPr>
          <a:xfrm>
            <a:off x="6278880" y="1577340"/>
            <a:ext cx="5303520" cy="452628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4" name="Google Shape;34;p40"/>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0"/>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40"/>
          <p:cNvSpPr txBox="1"/>
          <p:nvPr>
            <p:ph idx="12" type="sldNum"/>
          </p:nvPr>
        </p:nvSpPr>
        <p:spPr>
          <a:xfrm>
            <a:off x="8778240" y="6377940"/>
            <a:ext cx="2804160" cy="3429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ru-RU"/>
              <a:t>‹#›</a:t>
            </a:fld>
            <a:endParaRPr sz="1800">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7" name="Shape 37"/>
        <p:cNvGrpSpPr/>
        <p:nvPr/>
      </p:nvGrpSpPr>
      <p:grpSpPr>
        <a:xfrm>
          <a:off x="0" y="0"/>
          <a:ext cx="0" cy="0"/>
          <a:chOff x="0" y="0"/>
          <a:chExt cx="0" cy="0"/>
        </a:xfrm>
      </p:grpSpPr>
      <p:sp>
        <p:nvSpPr>
          <p:cNvPr id="38" name="Google Shape;38;p41"/>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41"/>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41"/>
          <p:cNvSpPr txBox="1"/>
          <p:nvPr>
            <p:ph idx="12" type="sldNum"/>
          </p:nvPr>
        </p:nvSpPr>
        <p:spPr>
          <a:xfrm>
            <a:off x="8778240" y="6377940"/>
            <a:ext cx="2804160" cy="342900"/>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ru-RU"/>
              <a:t>‹#›</a:t>
            </a:fld>
            <a:endParaRPr sz="1800">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6"/>
          <p:cNvSpPr/>
          <p:nvPr/>
        </p:nvSpPr>
        <p:spPr>
          <a:xfrm>
            <a:off x="0" y="0"/>
            <a:ext cx="12192000" cy="6858000"/>
          </a:xfrm>
          <a:custGeom>
            <a:rect b="b" l="l" r="r" t="t"/>
            <a:pathLst>
              <a:path extrusionOk="0" h="6858000" w="12192000">
                <a:moveTo>
                  <a:pt x="12191999" y="0"/>
                </a:moveTo>
                <a:lnTo>
                  <a:pt x="0" y="0"/>
                </a:lnTo>
                <a:lnTo>
                  <a:pt x="0" y="6858000"/>
                </a:lnTo>
                <a:lnTo>
                  <a:pt x="12191999" y="6858000"/>
                </a:lnTo>
                <a:lnTo>
                  <a:pt x="12191999" y="0"/>
                </a:lnTo>
                <a:close/>
              </a:path>
            </a:pathLst>
          </a:custGeom>
          <a:solidFill>
            <a:srgbClr val="EEECE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 name="Google Shape;7;p36"/>
          <p:cNvSpPr/>
          <p:nvPr/>
        </p:nvSpPr>
        <p:spPr>
          <a:xfrm>
            <a:off x="478094" y="375"/>
            <a:ext cx="228600" cy="6858000"/>
          </a:xfrm>
          <a:custGeom>
            <a:rect b="b" l="l" r="r" t="t"/>
            <a:pathLst>
              <a:path extrusionOk="0" h="6858000" w="228600">
                <a:moveTo>
                  <a:pt x="228600" y="0"/>
                </a:moveTo>
                <a:lnTo>
                  <a:pt x="0" y="0"/>
                </a:lnTo>
                <a:lnTo>
                  <a:pt x="0" y="6858000"/>
                </a:lnTo>
                <a:lnTo>
                  <a:pt x="228600" y="6858000"/>
                </a:lnTo>
                <a:lnTo>
                  <a:pt x="228600" y="0"/>
                </a:lnTo>
                <a:close/>
              </a:path>
            </a:pathLst>
          </a:custGeom>
          <a:solidFill>
            <a:srgbClr val="191A0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 name="Google Shape;8;p36"/>
          <p:cNvSpPr txBox="1"/>
          <p:nvPr>
            <p:ph type="title"/>
          </p:nvPr>
        </p:nvSpPr>
        <p:spPr>
          <a:xfrm>
            <a:off x="2279762" y="1269755"/>
            <a:ext cx="7632700" cy="93980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0" i="0" sz="6000" u="none" cap="none" strike="noStrike">
                <a:solidFill>
                  <a:srgbClr val="191A0D"/>
                </a:solidFill>
                <a:latin typeface="Tahoma"/>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 name="Google Shape;9;p36"/>
          <p:cNvSpPr txBox="1"/>
          <p:nvPr>
            <p:ph idx="1" type="body"/>
          </p:nvPr>
        </p:nvSpPr>
        <p:spPr>
          <a:xfrm>
            <a:off x="2185442" y="2083571"/>
            <a:ext cx="7821930" cy="1753870"/>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400"/>
              <a:buNone/>
              <a:defRPr b="0" i="0" sz="6000" u="none" cap="none" strike="noStrike">
                <a:solidFill>
                  <a:srgbClr val="191A0D"/>
                </a:solidFill>
                <a:latin typeface="Tahoma"/>
                <a:ea typeface="Tahoma"/>
                <a:cs typeface="Tahoma"/>
                <a:sym typeface="Tahoma"/>
              </a:defRPr>
            </a:lvl1pPr>
            <a:lvl2pPr indent="-228600" lvl="1" marL="914400" marR="0" rtl="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10" name="Google Shape;10;p36"/>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marR="0" rtl="0" algn="ctr">
              <a:spcBef>
                <a:spcPts val="0"/>
              </a:spcBef>
              <a:spcAft>
                <a:spcPts val="0"/>
              </a:spcAft>
              <a:buSzPts val="1400"/>
              <a:buNone/>
              <a:defRPr sz="18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1" name="Google Shape;11;p36"/>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sz="18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2" name="Google Shape;12;p36"/>
          <p:cNvSpPr txBox="1"/>
          <p:nvPr>
            <p:ph idx="12" type="sldNum"/>
          </p:nvPr>
        </p:nvSpPr>
        <p:spPr>
          <a:xfrm>
            <a:off x="8778240" y="6377940"/>
            <a:ext cx="2804160" cy="342900"/>
          </a:xfrm>
          <a:prstGeom prst="rect">
            <a:avLst/>
          </a:prstGeom>
          <a:noFill/>
          <a:ln>
            <a:noFill/>
          </a:ln>
        </p:spPr>
        <p:txBody>
          <a:bodyPr anchorCtr="0" anchor="t" bIns="0" lIns="0" spcFirstLastPara="1" rIns="0" wrap="square" tIns="0">
            <a:spAutoFit/>
          </a:bodyPr>
          <a:lstStyle>
            <a:lvl1pPr indent="0" lvl="0" marL="0" marR="0" rtl="0" algn="r">
              <a:spcBef>
                <a:spcPts val="0"/>
              </a:spcBef>
              <a:buNone/>
              <a:defRPr sz="1800">
                <a:solidFill>
                  <a:srgbClr val="888888"/>
                </a:solidFill>
                <a:latin typeface="Calibri"/>
                <a:ea typeface="Calibri"/>
                <a:cs typeface="Calibri"/>
                <a:sym typeface="Calibri"/>
              </a:defRPr>
            </a:lvl1pPr>
            <a:lvl2pPr indent="0" lvl="1" marL="0" marR="0" rtl="0" algn="r">
              <a:spcBef>
                <a:spcPts val="0"/>
              </a:spcBef>
              <a:buNone/>
              <a:defRPr sz="1800">
                <a:solidFill>
                  <a:srgbClr val="888888"/>
                </a:solidFill>
                <a:latin typeface="Calibri"/>
                <a:ea typeface="Calibri"/>
                <a:cs typeface="Calibri"/>
                <a:sym typeface="Calibri"/>
              </a:defRPr>
            </a:lvl2pPr>
            <a:lvl3pPr indent="0" lvl="2" marL="0" marR="0" rtl="0" algn="r">
              <a:spcBef>
                <a:spcPts val="0"/>
              </a:spcBef>
              <a:buNone/>
              <a:defRPr sz="1800">
                <a:solidFill>
                  <a:srgbClr val="888888"/>
                </a:solidFill>
                <a:latin typeface="Calibri"/>
                <a:ea typeface="Calibri"/>
                <a:cs typeface="Calibri"/>
                <a:sym typeface="Calibri"/>
              </a:defRPr>
            </a:lvl3pPr>
            <a:lvl4pPr indent="0" lvl="3" marL="0" marR="0" rtl="0" algn="r">
              <a:spcBef>
                <a:spcPts val="0"/>
              </a:spcBef>
              <a:buNone/>
              <a:defRPr sz="1800">
                <a:solidFill>
                  <a:srgbClr val="888888"/>
                </a:solidFill>
                <a:latin typeface="Calibri"/>
                <a:ea typeface="Calibri"/>
                <a:cs typeface="Calibri"/>
                <a:sym typeface="Calibri"/>
              </a:defRPr>
            </a:lvl4pPr>
            <a:lvl5pPr indent="0" lvl="4" marL="0" marR="0" rtl="0" algn="r">
              <a:spcBef>
                <a:spcPts val="0"/>
              </a:spcBef>
              <a:buNone/>
              <a:defRPr sz="1800">
                <a:solidFill>
                  <a:srgbClr val="888888"/>
                </a:solidFill>
                <a:latin typeface="Calibri"/>
                <a:ea typeface="Calibri"/>
                <a:cs typeface="Calibri"/>
                <a:sym typeface="Calibri"/>
              </a:defRPr>
            </a:lvl5pPr>
            <a:lvl6pPr indent="0" lvl="5" marL="0" marR="0" rtl="0" algn="r">
              <a:spcBef>
                <a:spcPts val="0"/>
              </a:spcBef>
              <a:buNone/>
              <a:defRPr sz="1800">
                <a:solidFill>
                  <a:srgbClr val="888888"/>
                </a:solidFill>
                <a:latin typeface="Calibri"/>
                <a:ea typeface="Calibri"/>
                <a:cs typeface="Calibri"/>
                <a:sym typeface="Calibri"/>
              </a:defRPr>
            </a:lvl6pPr>
            <a:lvl7pPr indent="0" lvl="6" marL="0" marR="0" rtl="0" algn="r">
              <a:spcBef>
                <a:spcPts val="0"/>
              </a:spcBef>
              <a:buNone/>
              <a:defRPr sz="1800">
                <a:solidFill>
                  <a:srgbClr val="888888"/>
                </a:solidFill>
                <a:latin typeface="Calibri"/>
                <a:ea typeface="Calibri"/>
                <a:cs typeface="Calibri"/>
                <a:sym typeface="Calibri"/>
              </a:defRPr>
            </a:lvl7pPr>
            <a:lvl8pPr indent="0" lvl="7" marL="0" marR="0" rtl="0" algn="r">
              <a:spcBef>
                <a:spcPts val="0"/>
              </a:spcBef>
              <a:buNone/>
              <a:defRPr sz="1800">
                <a:solidFill>
                  <a:srgbClr val="888888"/>
                </a:solidFill>
                <a:latin typeface="Calibri"/>
                <a:ea typeface="Calibri"/>
                <a:cs typeface="Calibri"/>
                <a:sym typeface="Calibri"/>
              </a:defRPr>
            </a:lvl8pPr>
            <a:lvl9pPr indent="0" lvl="8" marL="0" marR="0" rtl="0" algn="r">
              <a:spcBef>
                <a:spcPts val="0"/>
              </a:spcBef>
              <a:buNone/>
              <a:defRPr sz="18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RU"/>
              <a:t>‹#›</a:t>
            </a:fld>
            <a:endParaRPr b="0" u="non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2.png"/><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4.png"/><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8.png"/><Relationship Id="rId4" Type="http://schemas.openxmlformats.org/officeDocument/2006/relationships/image" Target="../media/image3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4" name="Shape 44"/>
        <p:cNvGrpSpPr/>
        <p:nvPr/>
      </p:nvGrpSpPr>
      <p:grpSpPr>
        <a:xfrm>
          <a:off x="0" y="0"/>
          <a:ext cx="0" cy="0"/>
          <a:chOff x="0" y="0"/>
          <a:chExt cx="0" cy="0"/>
        </a:xfrm>
      </p:grpSpPr>
      <p:sp>
        <p:nvSpPr>
          <p:cNvPr id="45" name="Google Shape;45;p1"/>
          <p:cNvSpPr/>
          <p:nvPr/>
        </p:nvSpPr>
        <p:spPr>
          <a:xfrm>
            <a:off x="0" y="0"/>
            <a:ext cx="12192000" cy="6858000"/>
          </a:xfrm>
          <a:custGeom>
            <a:rect b="b" l="l" r="r" t="t"/>
            <a:pathLst>
              <a:path extrusionOk="0" h="6858000" w="12192000">
                <a:moveTo>
                  <a:pt x="12191999" y="0"/>
                </a:moveTo>
                <a:lnTo>
                  <a:pt x="0" y="0"/>
                </a:lnTo>
                <a:lnTo>
                  <a:pt x="0" y="6858000"/>
                </a:lnTo>
                <a:lnTo>
                  <a:pt x="12191999" y="6858000"/>
                </a:lnTo>
                <a:lnTo>
                  <a:pt x="12191999" y="0"/>
                </a:lnTo>
                <a:close/>
              </a:path>
            </a:pathLst>
          </a:custGeom>
          <a:solidFill>
            <a:srgbClr val="EEECE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6" name="Google Shape;46;p1"/>
          <p:cNvSpPr/>
          <p:nvPr/>
        </p:nvSpPr>
        <p:spPr>
          <a:xfrm>
            <a:off x="8151952" y="1685657"/>
            <a:ext cx="3275329" cy="4408170"/>
          </a:xfrm>
          <a:custGeom>
            <a:rect b="b" l="l" r="r" t="t"/>
            <a:pathLst>
              <a:path extrusionOk="0" h="4408170" w="3275329">
                <a:moveTo>
                  <a:pt x="3275012" y="0"/>
                </a:moveTo>
                <a:lnTo>
                  <a:pt x="2869247" y="0"/>
                </a:lnTo>
                <a:lnTo>
                  <a:pt x="2869247" y="4023360"/>
                </a:lnTo>
                <a:lnTo>
                  <a:pt x="0" y="4023360"/>
                </a:lnTo>
                <a:lnTo>
                  <a:pt x="0" y="4408170"/>
                </a:lnTo>
                <a:lnTo>
                  <a:pt x="3275012" y="4408170"/>
                </a:lnTo>
                <a:lnTo>
                  <a:pt x="3275012" y="4023360"/>
                </a:lnTo>
                <a:lnTo>
                  <a:pt x="3275012" y="0"/>
                </a:lnTo>
                <a:close/>
              </a:path>
            </a:pathLst>
          </a:custGeom>
          <a:solidFill>
            <a:srgbClr val="191A0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7" name="Google Shape;47;p1"/>
          <p:cNvSpPr/>
          <p:nvPr/>
        </p:nvSpPr>
        <p:spPr>
          <a:xfrm>
            <a:off x="752858" y="744468"/>
            <a:ext cx="3275965" cy="4408805"/>
          </a:xfrm>
          <a:custGeom>
            <a:rect b="b" l="l" r="r" t="t"/>
            <a:pathLst>
              <a:path extrusionOk="0" h="4408805" w="3275965">
                <a:moveTo>
                  <a:pt x="0" y="4408488"/>
                </a:moveTo>
                <a:lnTo>
                  <a:pt x="405774" y="4408488"/>
                </a:lnTo>
                <a:lnTo>
                  <a:pt x="405774" y="384420"/>
                </a:lnTo>
                <a:lnTo>
                  <a:pt x="3275667" y="385742"/>
                </a:lnTo>
                <a:lnTo>
                  <a:pt x="3275197" y="288026"/>
                </a:lnTo>
                <a:lnTo>
                  <a:pt x="3275483" y="97717"/>
                </a:lnTo>
                <a:lnTo>
                  <a:pt x="3275012" y="0"/>
                </a:lnTo>
                <a:lnTo>
                  <a:pt x="0" y="0"/>
                </a:lnTo>
                <a:lnTo>
                  <a:pt x="0" y="4408488"/>
                </a:lnTo>
                <a:close/>
              </a:path>
            </a:pathLst>
          </a:custGeom>
          <a:solidFill>
            <a:srgbClr val="191A0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8" name="Google Shape;48;p1"/>
          <p:cNvSpPr txBox="1"/>
          <p:nvPr>
            <p:ph idx="1" type="body"/>
          </p:nvPr>
        </p:nvSpPr>
        <p:spPr>
          <a:xfrm>
            <a:off x="2185442" y="2083571"/>
            <a:ext cx="7821930" cy="1846659"/>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Введение в ИИ</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0"/>
          <p:cNvSpPr txBox="1"/>
          <p:nvPr>
            <p:ph type="title"/>
          </p:nvPr>
        </p:nvSpPr>
        <p:spPr>
          <a:xfrm>
            <a:off x="1450339" y="632978"/>
            <a:ext cx="2310130" cy="6959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ru-RU" sz="4400"/>
              <a:t>Нейросеть</a:t>
            </a:r>
            <a:endParaRPr sz="4400"/>
          </a:p>
        </p:txBody>
      </p:sp>
      <p:pic>
        <p:nvPicPr>
          <p:cNvPr id="116" name="Google Shape;116;p10"/>
          <p:cNvPicPr preferRelativeResize="0"/>
          <p:nvPr/>
        </p:nvPicPr>
        <p:blipFill rotWithShape="1">
          <a:blip r:embed="rId3">
            <a:alphaModFix/>
          </a:blip>
          <a:srcRect b="0" l="0" r="0" t="0"/>
          <a:stretch/>
        </p:blipFill>
        <p:spPr>
          <a:xfrm>
            <a:off x="4357687" y="2586036"/>
            <a:ext cx="3629025" cy="2981324"/>
          </a:xfrm>
          <a:prstGeom prst="rect">
            <a:avLst/>
          </a:prstGeom>
          <a:noFill/>
          <a:ln>
            <a:noFill/>
          </a:ln>
        </p:spPr>
      </p:pic>
      <p:sp>
        <p:nvSpPr>
          <p:cNvPr id="117" name="Google Shape;117;p10"/>
          <p:cNvSpPr txBox="1"/>
          <p:nvPr/>
        </p:nvSpPr>
        <p:spPr>
          <a:xfrm>
            <a:off x="1820838" y="2933016"/>
            <a:ext cx="2361565" cy="951865"/>
          </a:xfrm>
          <a:prstGeom prst="rect">
            <a:avLst/>
          </a:prstGeom>
          <a:noFill/>
          <a:ln>
            <a:noFill/>
          </a:ln>
        </p:spPr>
        <p:txBody>
          <a:bodyPr anchorCtr="0" anchor="t" bIns="0" lIns="0" spcFirstLastPara="1" rIns="0" wrap="square" tIns="12700">
            <a:spAutoFit/>
          </a:bodyPr>
          <a:lstStyle/>
          <a:p>
            <a:pPr indent="0" lvl="0" marL="0" marR="5080" rtl="0" algn="r">
              <a:lnSpc>
                <a:spcPct val="100000"/>
              </a:lnSpc>
              <a:spcBef>
                <a:spcPts val="0"/>
              </a:spcBef>
              <a:spcAft>
                <a:spcPts val="0"/>
              </a:spcAft>
              <a:buNone/>
            </a:pPr>
            <a:r>
              <a:rPr lang="ru-RU" sz="1800">
                <a:solidFill>
                  <a:schemeClr val="dk1"/>
                </a:solidFill>
                <a:latin typeface="Tahoma"/>
                <a:ea typeface="Tahoma"/>
                <a:cs typeface="Tahoma"/>
                <a:sym typeface="Tahoma"/>
              </a:rPr>
              <a:t>Масса</a:t>
            </a:r>
            <a:endParaRPr sz="1800">
              <a:solidFill>
                <a:schemeClr val="dk1"/>
              </a:solidFill>
              <a:latin typeface="Tahoma"/>
              <a:ea typeface="Tahoma"/>
              <a:cs typeface="Tahoma"/>
              <a:sym typeface="Tahoma"/>
            </a:endParaRPr>
          </a:p>
          <a:p>
            <a:pPr indent="0" lvl="0" marL="0" marR="0" rtl="0" algn="l">
              <a:lnSpc>
                <a:spcPct val="100000"/>
              </a:lnSpc>
              <a:spcBef>
                <a:spcPts val="15"/>
              </a:spcBef>
              <a:spcAft>
                <a:spcPts val="0"/>
              </a:spcAft>
              <a:buNone/>
            </a:pPr>
            <a:r>
              <a:t/>
            </a:r>
            <a:endParaRPr sz="2450">
              <a:solidFill>
                <a:schemeClr val="dk1"/>
              </a:solidFill>
              <a:latin typeface="Tahoma"/>
              <a:ea typeface="Tahoma"/>
              <a:cs typeface="Tahoma"/>
              <a:sym typeface="Tahoma"/>
            </a:endParaRPr>
          </a:p>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Максимальная скорость</a:t>
            </a:r>
            <a:endParaRPr sz="1800">
              <a:solidFill>
                <a:schemeClr val="dk1"/>
              </a:solidFill>
              <a:latin typeface="Tahoma"/>
              <a:ea typeface="Tahoma"/>
              <a:cs typeface="Tahoma"/>
              <a:sym typeface="Tahoma"/>
            </a:endParaRPr>
          </a:p>
        </p:txBody>
      </p:sp>
      <p:sp>
        <p:nvSpPr>
          <p:cNvPr id="118" name="Google Shape;118;p10"/>
          <p:cNvSpPr txBox="1"/>
          <p:nvPr/>
        </p:nvSpPr>
        <p:spPr>
          <a:xfrm>
            <a:off x="8104693" y="3920111"/>
            <a:ext cx="2003425" cy="2997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Легковой или грузовой</a:t>
            </a:r>
            <a:endParaRPr sz="1800">
              <a:solidFill>
                <a:schemeClr val="dk1"/>
              </a:solidFill>
              <a:latin typeface="Tahoma"/>
              <a:ea typeface="Tahoma"/>
              <a:cs typeface="Tahoma"/>
              <a:sym typeface="Tahoma"/>
            </a:endParaRPr>
          </a:p>
        </p:txBody>
      </p:sp>
      <p:sp>
        <p:nvSpPr>
          <p:cNvPr id="119" name="Google Shape;119;p10"/>
          <p:cNvSpPr txBox="1"/>
          <p:nvPr/>
        </p:nvSpPr>
        <p:spPr>
          <a:xfrm>
            <a:off x="2110276" y="4236635"/>
            <a:ext cx="1953895" cy="951865"/>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Потребление топлива</a:t>
            </a:r>
            <a:endParaRPr sz="1800">
              <a:solidFill>
                <a:schemeClr val="dk1"/>
              </a:solidFill>
              <a:latin typeface="Tahoma"/>
              <a:ea typeface="Tahoma"/>
              <a:cs typeface="Tahoma"/>
              <a:sym typeface="Tahoma"/>
            </a:endParaRPr>
          </a:p>
          <a:p>
            <a:pPr indent="0" lvl="0" marL="0" marR="0" rtl="0" algn="l">
              <a:lnSpc>
                <a:spcPct val="100000"/>
              </a:lnSpc>
              <a:spcBef>
                <a:spcPts val="15"/>
              </a:spcBef>
              <a:spcAft>
                <a:spcPts val="0"/>
              </a:spcAft>
              <a:buNone/>
            </a:pPr>
            <a:r>
              <a:t/>
            </a:r>
            <a:endParaRPr sz="2450">
              <a:solidFill>
                <a:schemeClr val="dk1"/>
              </a:solidFill>
              <a:latin typeface="Tahoma"/>
              <a:ea typeface="Tahoma"/>
              <a:cs typeface="Tahoma"/>
              <a:sym typeface="Tahoma"/>
            </a:endParaRPr>
          </a:p>
          <a:p>
            <a:pPr indent="0" lvl="0" marL="105410" marR="0" rtl="0" algn="l">
              <a:lnSpc>
                <a:spcPct val="100000"/>
              </a:lnSpc>
              <a:spcBef>
                <a:spcPts val="0"/>
              </a:spcBef>
              <a:spcAft>
                <a:spcPts val="0"/>
              </a:spcAft>
              <a:buNone/>
            </a:pPr>
            <a:r>
              <a:rPr lang="ru-RU" sz="1800">
                <a:solidFill>
                  <a:schemeClr val="dk1"/>
                </a:solidFill>
                <a:latin typeface="Tahoma"/>
                <a:ea typeface="Tahoma"/>
                <a:cs typeface="Tahoma"/>
                <a:sym typeface="Tahoma"/>
              </a:rPr>
              <a:t>Перевозимая масса</a:t>
            </a:r>
            <a:endParaRPr sz="1800">
              <a:solidFill>
                <a:schemeClr val="dk1"/>
              </a:solidFill>
              <a:latin typeface="Tahoma"/>
              <a:ea typeface="Tahoma"/>
              <a:cs typeface="Tahoma"/>
              <a:sym typeface="Tahoma"/>
            </a:endParaRPr>
          </a:p>
        </p:txBody>
      </p:sp>
      <p:sp>
        <p:nvSpPr>
          <p:cNvPr id="120" name="Google Shape;120;p10"/>
          <p:cNvSpPr txBox="1"/>
          <p:nvPr/>
        </p:nvSpPr>
        <p:spPr>
          <a:xfrm>
            <a:off x="5020944" y="814887"/>
            <a:ext cx="5931536" cy="332142"/>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Рассмотрим пример классификации автомобилей</a:t>
            </a:r>
            <a:endParaRPr sz="2000">
              <a:solidFill>
                <a:schemeClr val="dk1"/>
              </a:solidFill>
              <a:latin typeface="Tahoma"/>
              <a:ea typeface="Tahoma"/>
              <a:cs typeface="Tahoma"/>
              <a:sym typeface="Tahoma"/>
            </a:endParaRPr>
          </a:p>
        </p:txBody>
      </p:sp>
      <p:sp>
        <p:nvSpPr>
          <p:cNvPr id="121" name="Google Shape;121;p10"/>
          <p:cNvSpPr txBox="1"/>
          <p:nvPr/>
        </p:nvSpPr>
        <p:spPr>
          <a:xfrm>
            <a:off x="1552110" y="1964906"/>
            <a:ext cx="2512061" cy="332142"/>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Входные данные</a:t>
            </a:r>
            <a:endParaRPr sz="2000">
              <a:solidFill>
                <a:schemeClr val="dk1"/>
              </a:solidFill>
              <a:latin typeface="Tahoma"/>
              <a:ea typeface="Tahoma"/>
              <a:cs typeface="Tahoma"/>
              <a:sym typeface="Tahoma"/>
            </a:endParaRPr>
          </a:p>
        </p:txBody>
      </p:sp>
      <p:sp>
        <p:nvSpPr>
          <p:cNvPr id="122" name="Google Shape;122;p10"/>
          <p:cNvSpPr txBox="1"/>
          <p:nvPr/>
        </p:nvSpPr>
        <p:spPr>
          <a:xfrm>
            <a:off x="8687305" y="1964906"/>
            <a:ext cx="838200" cy="332142"/>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Выход</a:t>
            </a:r>
            <a:endParaRPr sz="2000">
              <a:solidFill>
                <a:schemeClr val="dk1"/>
              </a:solidFill>
              <a:latin typeface="Tahoma"/>
              <a:ea typeface="Tahoma"/>
              <a:cs typeface="Tahoma"/>
              <a:sym typeface="Tahom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1"/>
          <p:cNvSpPr txBox="1"/>
          <p:nvPr>
            <p:ph type="title"/>
          </p:nvPr>
        </p:nvSpPr>
        <p:spPr>
          <a:xfrm>
            <a:off x="1450339" y="632978"/>
            <a:ext cx="2310130" cy="6959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ru-RU" sz="4400"/>
              <a:t>Нейросеть</a:t>
            </a:r>
            <a:endParaRPr sz="4400"/>
          </a:p>
        </p:txBody>
      </p:sp>
      <p:pic>
        <p:nvPicPr>
          <p:cNvPr id="128" name="Google Shape;128;p11"/>
          <p:cNvPicPr preferRelativeResize="0"/>
          <p:nvPr/>
        </p:nvPicPr>
        <p:blipFill rotWithShape="1">
          <a:blip r:embed="rId3">
            <a:alphaModFix/>
          </a:blip>
          <a:srcRect b="0" l="0" r="0" t="0"/>
          <a:stretch/>
        </p:blipFill>
        <p:spPr>
          <a:xfrm>
            <a:off x="4357687" y="2586036"/>
            <a:ext cx="3629025" cy="2981324"/>
          </a:xfrm>
          <a:prstGeom prst="rect">
            <a:avLst/>
          </a:prstGeom>
          <a:noFill/>
          <a:ln>
            <a:noFill/>
          </a:ln>
        </p:spPr>
      </p:pic>
      <p:sp>
        <p:nvSpPr>
          <p:cNvPr id="129" name="Google Shape;129;p11"/>
          <p:cNvSpPr txBox="1"/>
          <p:nvPr/>
        </p:nvSpPr>
        <p:spPr>
          <a:xfrm>
            <a:off x="8104693" y="3920111"/>
            <a:ext cx="2003425" cy="2997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Легковой или грузовой</a:t>
            </a:r>
            <a:endParaRPr sz="1800">
              <a:solidFill>
                <a:schemeClr val="dk1"/>
              </a:solidFill>
              <a:latin typeface="Tahoma"/>
              <a:ea typeface="Tahoma"/>
              <a:cs typeface="Tahoma"/>
              <a:sym typeface="Tahoma"/>
            </a:endParaRPr>
          </a:p>
        </p:txBody>
      </p:sp>
      <p:sp>
        <p:nvSpPr>
          <p:cNvPr id="130" name="Google Shape;130;p11"/>
          <p:cNvSpPr txBox="1"/>
          <p:nvPr/>
        </p:nvSpPr>
        <p:spPr>
          <a:xfrm>
            <a:off x="1820838" y="2867561"/>
            <a:ext cx="2361565" cy="2658745"/>
          </a:xfrm>
          <a:prstGeom prst="rect">
            <a:avLst/>
          </a:prstGeom>
          <a:noFill/>
          <a:ln>
            <a:noFill/>
          </a:ln>
        </p:spPr>
        <p:txBody>
          <a:bodyPr anchorCtr="0" anchor="t" bIns="0" lIns="0" spcFirstLastPara="1" rIns="0" wrap="square" tIns="12700">
            <a:spAutoFit/>
          </a:bodyPr>
          <a:lstStyle/>
          <a:p>
            <a:pPr indent="0" lvl="0" marL="1795779" marR="5080" rtl="0" algn="ctr">
              <a:lnSpc>
                <a:spcPct val="123900"/>
              </a:lnSpc>
              <a:spcBef>
                <a:spcPts val="0"/>
              </a:spcBef>
              <a:spcAft>
                <a:spcPts val="0"/>
              </a:spcAft>
              <a:buNone/>
            </a:pPr>
            <a:r>
              <a:rPr lang="ru-RU" sz="1800">
                <a:solidFill>
                  <a:schemeClr val="dk1"/>
                </a:solidFill>
                <a:latin typeface="Tahoma"/>
                <a:ea typeface="Tahoma"/>
                <a:cs typeface="Tahoma"/>
                <a:sym typeface="Tahoma"/>
              </a:rPr>
              <a:t>Масса  2000</a:t>
            </a:r>
            <a:endParaRPr sz="1800">
              <a:solidFill>
                <a:schemeClr val="dk1"/>
              </a:solidFill>
              <a:latin typeface="Tahoma"/>
              <a:ea typeface="Tahoma"/>
              <a:cs typeface="Tahoma"/>
              <a:sym typeface="Tahoma"/>
            </a:endParaRPr>
          </a:p>
          <a:p>
            <a:pPr indent="0" lvl="0" marL="12700" marR="0" rtl="0" algn="l">
              <a:lnSpc>
                <a:spcPct val="100000"/>
              </a:lnSpc>
              <a:spcBef>
                <a:spcPts val="295"/>
              </a:spcBef>
              <a:spcAft>
                <a:spcPts val="0"/>
              </a:spcAft>
              <a:buNone/>
            </a:pPr>
            <a:r>
              <a:rPr lang="ru-RU" sz="1800">
                <a:solidFill>
                  <a:schemeClr val="dk1"/>
                </a:solidFill>
                <a:latin typeface="Tahoma"/>
                <a:ea typeface="Tahoma"/>
                <a:cs typeface="Tahoma"/>
                <a:sym typeface="Tahoma"/>
              </a:rPr>
              <a:t>Максимальная скорость</a:t>
            </a:r>
            <a:endParaRPr sz="1800">
              <a:solidFill>
                <a:schemeClr val="dk1"/>
              </a:solidFill>
              <a:latin typeface="Tahoma"/>
              <a:ea typeface="Tahoma"/>
              <a:cs typeface="Tahoma"/>
              <a:sym typeface="Tahoma"/>
            </a:endParaRPr>
          </a:p>
          <a:p>
            <a:pPr indent="0" lvl="0" marL="0" marR="107950" rtl="0" algn="r">
              <a:lnSpc>
                <a:spcPct val="100000"/>
              </a:lnSpc>
              <a:spcBef>
                <a:spcPts val="530"/>
              </a:spcBef>
              <a:spcAft>
                <a:spcPts val="0"/>
              </a:spcAft>
              <a:buNone/>
            </a:pPr>
            <a:r>
              <a:rPr lang="ru-RU" sz="1800">
                <a:solidFill>
                  <a:schemeClr val="dk1"/>
                </a:solidFill>
                <a:latin typeface="Tahoma"/>
                <a:ea typeface="Tahoma"/>
                <a:cs typeface="Tahoma"/>
                <a:sym typeface="Tahoma"/>
              </a:rPr>
              <a:t>180</a:t>
            </a:r>
            <a:endParaRPr sz="1800">
              <a:solidFill>
                <a:schemeClr val="dk1"/>
              </a:solidFill>
              <a:latin typeface="Tahoma"/>
              <a:ea typeface="Tahoma"/>
              <a:cs typeface="Tahoma"/>
              <a:sym typeface="Tahoma"/>
            </a:endParaRPr>
          </a:p>
          <a:p>
            <a:pPr indent="0" lvl="0" marL="0" marR="122554" rtl="0" algn="r">
              <a:lnSpc>
                <a:spcPct val="100000"/>
              </a:lnSpc>
              <a:spcBef>
                <a:spcPts val="280"/>
              </a:spcBef>
              <a:spcAft>
                <a:spcPts val="0"/>
              </a:spcAft>
              <a:buNone/>
            </a:pPr>
            <a:r>
              <a:rPr lang="ru-RU" sz="1800">
                <a:solidFill>
                  <a:schemeClr val="dk1"/>
                </a:solidFill>
                <a:latin typeface="Tahoma"/>
                <a:ea typeface="Tahoma"/>
                <a:cs typeface="Tahoma"/>
                <a:sym typeface="Tahoma"/>
              </a:rPr>
              <a:t>Потребление топлива</a:t>
            </a:r>
            <a:endParaRPr sz="1800">
              <a:solidFill>
                <a:schemeClr val="dk1"/>
              </a:solidFill>
              <a:latin typeface="Tahoma"/>
              <a:ea typeface="Tahoma"/>
              <a:cs typeface="Tahoma"/>
              <a:sym typeface="Tahoma"/>
            </a:endParaRPr>
          </a:p>
          <a:p>
            <a:pPr indent="0" lvl="0" marL="0" marR="79375" rtl="0" algn="r">
              <a:lnSpc>
                <a:spcPct val="100000"/>
              </a:lnSpc>
              <a:spcBef>
                <a:spcPts val="530"/>
              </a:spcBef>
              <a:spcAft>
                <a:spcPts val="0"/>
              </a:spcAft>
              <a:buNone/>
            </a:pPr>
            <a:r>
              <a:rPr lang="ru-RU" sz="1800">
                <a:solidFill>
                  <a:schemeClr val="dk1"/>
                </a:solidFill>
                <a:latin typeface="Tahoma"/>
                <a:ea typeface="Tahoma"/>
                <a:cs typeface="Tahoma"/>
                <a:sym typeface="Tahoma"/>
              </a:rPr>
              <a:t>25</a:t>
            </a:r>
            <a:endParaRPr sz="1800">
              <a:solidFill>
                <a:schemeClr val="dk1"/>
              </a:solidFill>
              <a:latin typeface="Tahoma"/>
              <a:ea typeface="Tahoma"/>
              <a:cs typeface="Tahoma"/>
              <a:sym typeface="Tahoma"/>
            </a:endParaRPr>
          </a:p>
          <a:p>
            <a:pPr indent="0" lvl="0" marL="394970" marR="0" rtl="0" algn="l">
              <a:lnSpc>
                <a:spcPct val="100000"/>
              </a:lnSpc>
              <a:spcBef>
                <a:spcPts val="285"/>
              </a:spcBef>
              <a:spcAft>
                <a:spcPts val="0"/>
              </a:spcAft>
              <a:buNone/>
            </a:pPr>
            <a:r>
              <a:rPr lang="ru-RU" sz="1800">
                <a:solidFill>
                  <a:schemeClr val="dk1"/>
                </a:solidFill>
                <a:latin typeface="Tahoma"/>
                <a:ea typeface="Tahoma"/>
                <a:cs typeface="Tahoma"/>
                <a:sym typeface="Tahoma"/>
              </a:rPr>
              <a:t>Перевозимая масса</a:t>
            </a:r>
            <a:endParaRPr sz="1800">
              <a:solidFill>
                <a:schemeClr val="dk1"/>
              </a:solidFill>
              <a:latin typeface="Tahoma"/>
              <a:ea typeface="Tahoma"/>
              <a:cs typeface="Tahoma"/>
              <a:sym typeface="Tahoma"/>
            </a:endParaRPr>
          </a:p>
          <a:p>
            <a:pPr indent="0" lvl="0" marL="1812289" marR="0" rtl="0" algn="ctr">
              <a:lnSpc>
                <a:spcPct val="100000"/>
              </a:lnSpc>
              <a:spcBef>
                <a:spcPts val="500"/>
              </a:spcBef>
              <a:spcAft>
                <a:spcPts val="0"/>
              </a:spcAft>
              <a:buNone/>
            </a:pPr>
            <a:r>
              <a:rPr lang="ru-RU" sz="1800">
                <a:solidFill>
                  <a:schemeClr val="dk1"/>
                </a:solidFill>
                <a:latin typeface="Tahoma"/>
                <a:ea typeface="Tahoma"/>
                <a:cs typeface="Tahoma"/>
                <a:sym typeface="Tahoma"/>
              </a:rPr>
              <a:t>700</a:t>
            </a:r>
            <a:endParaRPr sz="1800">
              <a:solidFill>
                <a:schemeClr val="dk1"/>
              </a:solidFill>
              <a:latin typeface="Tahoma"/>
              <a:ea typeface="Tahoma"/>
              <a:cs typeface="Tahoma"/>
              <a:sym typeface="Tahoma"/>
            </a:endParaRPr>
          </a:p>
        </p:txBody>
      </p:sp>
      <p:sp>
        <p:nvSpPr>
          <p:cNvPr id="131" name="Google Shape;131;p11"/>
          <p:cNvSpPr txBox="1"/>
          <p:nvPr/>
        </p:nvSpPr>
        <p:spPr>
          <a:xfrm>
            <a:off x="1391919" y="1600200"/>
            <a:ext cx="10190482" cy="627095"/>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Из-за несоответствия систем измерения входных данных нейронной сети сложнее с ними работать, так как данные с большими значениями влияют сильнее других.</a:t>
            </a:r>
            <a:endParaRPr sz="2000">
              <a:solidFill>
                <a:schemeClr val="dk1"/>
              </a:solidFill>
              <a:latin typeface="Tahoma"/>
              <a:ea typeface="Tahoma"/>
              <a:cs typeface="Tahoma"/>
              <a:sym typeface="Tahom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2"/>
          <p:cNvSpPr txBox="1"/>
          <p:nvPr>
            <p:ph type="title"/>
          </p:nvPr>
        </p:nvSpPr>
        <p:spPr>
          <a:xfrm>
            <a:off x="1450339" y="632978"/>
            <a:ext cx="2310130" cy="6959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ru-RU" sz="4400"/>
              <a:t>Нейросеть</a:t>
            </a:r>
            <a:endParaRPr sz="4400"/>
          </a:p>
        </p:txBody>
      </p:sp>
      <p:pic>
        <p:nvPicPr>
          <p:cNvPr id="137" name="Google Shape;137;p12"/>
          <p:cNvPicPr preferRelativeResize="0"/>
          <p:nvPr/>
        </p:nvPicPr>
        <p:blipFill rotWithShape="1">
          <a:blip r:embed="rId3">
            <a:alphaModFix/>
          </a:blip>
          <a:srcRect b="0" l="0" r="0" t="0"/>
          <a:stretch/>
        </p:blipFill>
        <p:spPr>
          <a:xfrm>
            <a:off x="4357687" y="2586036"/>
            <a:ext cx="3629025" cy="2981324"/>
          </a:xfrm>
          <a:prstGeom prst="rect">
            <a:avLst/>
          </a:prstGeom>
          <a:noFill/>
          <a:ln>
            <a:noFill/>
          </a:ln>
        </p:spPr>
      </p:pic>
      <p:sp>
        <p:nvSpPr>
          <p:cNvPr id="138" name="Google Shape;138;p12"/>
          <p:cNvSpPr txBox="1"/>
          <p:nvPr/>
        </p:nvSpPr>
        <p:spPr>
          <a:xfrm>
            <a:off x="8104693" y="3920111"/>
            <a:ext cx="2003425" cy="2997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Легковой или грузовой</a:t>
            </a:r>
            <a:endParaRPr sz="1800">
              <a:solidFill>
                <a:schemeClr val="dk1"/>
              </a:solidFill>
              <a:latin typeface="Tahoma"/>
              <a:ea typeface="Tahoma"/>
              <a:cs typeface="Tahoma"/>
              <a:sym typeface="Tahoma"/>
            </a:endParaRPr>
          </a:p>
        </p:txBody>
      </p:sp>
      <p:sp>
        <p:nvSpPr>
          <p:cNvPr id="139" name="Google Shape;139;p12"/>
          <p:cNvSpPr txBox="1"/>
          <p:nvPr/>
        </p:nvSpPr>
        <p:spPr>
          <a:xfrm>
            <a:off x="1820838" y="2867561"/>
            <a:ext cx="2361565" cy="2658745"/>
          </a:xfrm>
          <a:prstGeom prst="rect">
            <a:avLst/>
          </a:prstGeom>
          <a:noFill/>
          <a:ln>
            <a:noFill/>
          </a:ln>
        </p:spPr>
        <p:txBody>
          <a:bodyPr anchorCtr="0" anchor="t" bIns="0" lIns="0" spcFirstLastPara="1" rIns="0" wrap="square" tIns="12700">
            <a:spAutoFit/>
          </a:bodyPr>
          <a:lstStyle/>
          <a:p>
            <a:pPr indent="-133350" lvl="0" marL="1929129" marR="5080" rtl="0" algn="l">
              <a:lnSpc>
                <a:spcPct val="123900"/>
              </a:lnSpc>
              <a:spcBef>
                <a:spcPts val="0"/>
              </a:spcBef>
              <a:spcAft>
                <a:spcPts val="0"/>
              </a:spcAft>
              <a:buNone/>
            </a:pPr>
            <a:r>
              <a:rPr lang="ru-RU" sz="1800">
                <a:solidFill>
                  <a:schemeClr val="dk1"/>
                </a:solidFill>
                <a:latin typeface="Tahoma"/>
                <a:ea typeface="Tahoma"/>
                <a:cs typeface="Tahoma"/>
                <a:sym typeface="Tahoma"/>
              </a:rPr>
              <a:t>Масса  0.4</a:t>
            </a:r>
            <a:endParaRPr sz="1800">
              <a:solidFill>
                <a:schemeClr val="dk1"/>
              </a:solidFill>
              <a:latin typeface="Tahoma"/>
              <a:ea typeface="Tahoma"/>
              <a:cs typeface="Tahoma"/>
              <a:sym typeface="Tahoma"/>
            </a:endParaRPr>
          </a:p>
          <a:p>
            <a:pPr indent="0" lvl="0" marL="12700" marR="0" rtl="0" algn="l">
              <a:lnSpc>
                <a:spcPct val="100000"/>
              </a:lnSpc>
              <a:spcBef>
                <a:spcPts val="295"/>
              </a:spcBef>
              <a:spcAft>
                <a:spcPts val="0"/>
              </a:spcAft>
              <a:buNone/>
            </a:pPr>
            <a:r>
              <a:rPr lang="ru-RU" sz="1800">
                <a:solidFill>
                  <a:schemeClr val="dk1"/>
                </a:solidFill>
                <a:latin typeface="Tahoma"/>
                <a:ea typeface="Tahoma"/>
                <a:cs typeface="Tahoma"/>
                <a:sym typeface="Tahoma"/>
              </a:rPr>
              <a:t>Максимальная скорость</a:t>
            </a:r>
            <a:endParaRPr sz="1800">
              <a:solidFill>
                <a:schemeClr val="dk1"/>
              </a:solidFill>
              <a:latin typeface="Tahoma"/>
              <a:ea typeface="Tahoma"/>
              <a:cs typeface="Tahoma"/>
              <a:sym typeface="Tahoma"/>
            </a:endParaRPr>
          </a:p>
          <a:p>
            <a:pPr indent="0" lvl="0" marL="0" marR="160020" rtl="0" algn="r">
              <a:lnSpc>
                <a:spcPct val="100000"/>
              </a:lnSpc>
              <a:spcBef>
                <a:spcPts val="530"/>
              </a:spcBef>
              <a:spcAft>
                <a:spcPts val="0"/>
              </a:spcAft>
              <a:buNone/>
            </a:pPr>
            <a:r>
              <a:rPr lang="ru-RU" sz="1800">
                <a:solidFill>
                  <a:schemeClr val="dk1"/>
                </a:solidFill>
                <a:latin typeface="Tahoma"/>
                <a:ea typeface="Tahoma"/>
                <a:cs typeface="Tahoma"/>
                <a:sym typeface="Tahoma"/>
              </a:rPr>
              <a:t>0.2</a:t>
            </a:r>
            <a:endParaRPr sz="1800">
              <a:solidFill>
                <a:schemeClr val="dk1"/>
              </a:solidFill>
              <a:latin typeface="Tahoma"/>
              <a:ea typeface="Tahoma"/>
              <a:cs typeface="Tahoma"/>
              <a:sym typeface="Tahoma"/>
            </a:endParaRPr>
          </a:p>
          <a:p>
            <a:pPr indent="0" lvl="0" marL="0" marR="122554" rtl="0" algn="r">
              <a:lnSpc>
                <a:spcPct val="100000"/>
              </a:lnSpc>
              <a:spcBef>
                <a:spcPts val="280"/>
              </a:spcBef>
              <a:spcAft>
                <a:spcPts val="0"/>
              </a:spcAft>
              <a:buNone/>
            </a:pPr>
            <a:r>
              <a:rPr lang="ru-RU" sz="1800">
                <a:solidFill>
                  <a:schemeClr val="dk1"/>
                </a:solidFill>
                <a:latin typeface="Tahoma"/>
                <a:ea typeface="Tahoma"/>
                <a:cs typeface="Tahoma"/>
                <a:sym typeface="Tahoma"/>
              </a:rPr>
              <a:t>Потребление топлива</a:t>
            </a:r>
            <a:endParaRPr sz="1800">
              <a:solidFill>
                <a:schemeClr val="dk1"/>
              </a:solidFill>
              <a:latin typeface="Tahoma"/>
              <a:ea typeface="Tahoma"/>
              <a:cs typeface="Tahoma"/>
              <a:sym typeface="Tahoma"/>
            </a:endParaRPr>
          </a:p>
          <a:p>
            <a:pPr indent="0" lvl="0" marL="0" marR="163195" rtl="0" algn="r">
              <a:lnSpc>
                <a:spcPct val="100000"/>
              </a:lnSpc>
              <a:spcBef>
                <a:spcPts val="315"/>
              </a:spcBef>
              <a:spcAft>
                <a:spcPts val="0"/>
              </a:spcAft>
              <a:buNone/>
            </a:pPr>
            <a:r>
              <a:rPr lang="ru-RU" sz="1800">
                <a:solidFill>
                  <a:schemeClr val="dk1"/>
                </a:solidFill>
                <a:latin typeface="Tahoma"/>
                <a:ea typeface="Tahoma"/>
                <a:cs typeface="Tahoma"/>
                <a:sym typeface="Tahoma"/>
              </a:rPr>
              <a:t>0.6</a:t>
            </a:r>
            <a:endParaRPr sz="1800">
              <a:solidFill>
                <a:schemeClr val="dk1"/>
              </a:solidFill>
              <a:latin typeface="Tahoma"/>
              <a:ea typeface="Tahoma"/>
              <a:cs typeface="Tahoma"/>
              <a:sym typeface="Tahoma"/>
            </a:endParaRPr>
          </a:p>
          <a:p>
            <a:pPr indent="0" lvl="0" marL="0" marR="203200" rtl="0" algn="r">
              <a:lnSpc>
                <a:spcPct val="100000"/>
              </a:lnSpc>
              <a:spcBef>
                <a:spcPts val="500"/>
              </a:spcBef>
              <a:spcAft>
                <a:spcPts val="0"/>
              </a:spcAft>
              <a:buNone/>
            </a:pPr>
            <a:r>
              <a:rPr lang="ru-RU" sz="1800">
                <a:solidFill>
                  <a:schemeClr val="dk1"/>
                </a:solidFill>
                <a:latin typeface="Tahoma"/>
                <a:ea typeface="Tahoma"/>
                <a:cs typeface="Tahoma"/>
                <a:sym typeface="Tahoma"/>
              </a:rPr>
              <a:t>Перевозимая масса</a:t>
            </a:r>
            <a:endParaRPr sz="1800">
              <a:solidFill>
                <a:schemeClr val="dk1"/>
              </a:solidFill>
              <a:latin typeface="Tahoma"/>
              <a:ea typeface="Tahoma"/>
              <a:cs typeface="Tahoma"/>
              <a:sym typeface="Tahoma"/>
            </a:endParaRPr>
          </a:p>
          <a:p>
            <a:pPr indent="0" lvl="0" marL="0" marR="161925" rtl="0" algn="r">
              <a:lnSpc>
                <a:spcPct val="100000"/>
              </a:lnSpc>
              <a:spcBef>
                <a:spcPts val="500"/>
              </a:spcBef>
              <a:spcAft>
                <a:spcPts val="0"/>
              </a:spcAft>
              <a:buNone/>
            </a:pPr>
            <a:r>
              <a:rPr lang="ru-RU" sz="1800">
                <a:solidFill>
                  <a:schemeClr val="dk1"/>
                </a:solidFill>
                <a:latin typeface="Tahoma"/>
                <a:ea typeface="Tahoma"/>
                <a:cs typeface="Tahoma"/>
                <a:sym typeface="Tahoma"/>
              </a:rPr>
              <a:t>0.5</a:t>
            </a:r>
            <a:endParaRPr sz="1800">
              <a:solidFill>
                <a:schemeClr val="dk1"/>
              </a:solidFill>
              <a:latin typeface="Tahoma"/>
              <a:ea typeface="Tahoma"/>
              <a:cs typeface="Tahoma"/>
              <a:sym typeface="Tahoma"/>
            </a:endParaRPr>
          </a:p>
        </p:txBody>
      </p:sp>
      <p:sp>
        <p:nvSpPr>
          <p:cNvPr id="140" name="Google Shape;140;p12"/>
          <p:cNvSpPr txBox="1"/>
          <p:nvPr/>
        </p:nvSpPr>
        <p:spPr>
          <a:xfrm>
            <a:off x="4357687" y="1328938"/>
            <a:ext cx="7475856" cy="627095"/>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Для того, чтобы все данные имели равное влияние, их нормируют, то есть приводят к единой системе измерения</a:t>
            </a:r>
            <a:endParaRPr sz="2000">
              <a:solidFill>
                <a:schemeClr val="dk1"/>
              </a:solidFill>
              <a:latin typeface="Tahoma"/>
              <a:ea typeface="Tahoma"/>
              <a:cs typeface="Tahoma"/>
              <a:sym typeface="Tahom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3"/>
          <p:cNvSpPr txBox="1"/>
          <p:nvPr>
            <p:ph type="title"/>
          </p:nvPr>
        </p:nvSpPr>
        <p:spPr>
          <a:xfrm>
            <a:off x="1450339" y="632978"/>
            <a:ext cx="2310130" cy="6959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ru-RU" sz="4400"/>
              <a:t>Нейросеть</a:t>
            </a:r>
            <a:endParaRPr sz="4400"/>
          </a:p>
        </p:txBody>
      </p:sp>
      <p:pic>
        <p:nvPicPr>
          <p:cNvPr id="146" name="Google Shape;146;p13"/>
          <p:cNvPicPr preferRelativeResize="0"/>
          <p:nvPr/>
        </p:nvPicPr>
        <p:blipFill rotWithShape="1">
          <a:blip r:embed="rId3">
            <a:alphaModFix/>
          </a:blip>
          <a:srcRect b="0" l="0" r="0" t="0"/>
          <a:stretch/>
        </p:blipFill>
        <p:spPr>
          <a:xfrm>
            <a:off x="4357687" y="2586036"/>
            <a:ext cx="3629025" cy="2981324"/>
          </a:xfrm>
          <a:prstGeom prst="rect">
            <a:avLst/>
          </a:prstGeom>
          <a:noFill/>
          <a:ln>
            <a:noFill/>
          </a:ln>
        </p:spPr>
      </p:pic>
      <p:sp>
        <p:nvSpPr>
          <p:cNvPr id="147" name="Google Shape;147;p13"/>
          <p:cNvSpPr txBox="1"/>
          <p:nvPr/>
        </p:nvSpPr>
        <p:spPr>
          <a:xfrm>
            <a:off x="8104693" y="3920111"/>
            <a:ext cx="2003425" cy="2997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Легковой или грузовой</a:t>
            </a:r>
            <a:endParaRPr sz="1800">
              <a:solidFill>
                <a:schemeClr val="dk1"/>
              </a:solidFill>
              <a:latin typeface="Tahoma"/>
              <a:ea typeface="Tahoma"/>
              <a:cs typeface="Tahoma"/>
              <a:sym typeface="Tahoma"/>
            </a:endParaRPr>
          </a:p>
        </p:txBody>
      </p:sp>
      <p:sp>
        <p:nvSpPr>
          <p:cNvPr id="148" name="Google Shape;148;p13"/>
          <p:cNvSpPr txBox="1"/>
          <p:nvPr/>
        </p:nvSpPr>
        <p:spPr>
          <a:xfrm>
            <a:off x="1878141" y="2819400"/>
            <a:ext cx="2361565" cy="2658745"/>
          </a:xfrm>
          <a:prstGeom prst="rect">
            <a:avLst/>
          </a:prstGeom>
          <a:noFill/>
          <a:ln>
            <a:noFill/>
          </a:ln>
        </p:spPr>
        <p:txBody>
          <a:bodyPr anchorCtr="0" anchor="t" bIns="0" lIns="0" spcFirstLastPara="1" rIns="0" wrap="square" tIns="12700">
            <a:spAutoFit/>
          </a:bodyPr>
          <a:lstStyle/>
          <a:p>
            <a:pPr indent="-133350" lvl="0" marL="1929129" marR="5080" rtl="0" algn="l">
              <a:lnSpc>
                <a:spcPct val="123900"/>
              </a:lnSpc>
              <a:spcBef>
                <a:spcPts val="0"/>
              </a:spcBef>
              <a:spcAft>
                <a:spcPts val="0"/>
              </a:spcAft>
              <a:buNone/>
            </a:pPr>
            <a:r>
              <a:rPr lang="ru-RU" sz="1800">
                <a:solidFill>
                  <a:schemeClr val="dk1"/>
                </a:solidFill>
                <a:latin typeface="Tahoma"/>
                <a:ea typeface="Tahoma"/>
                <a:cs typeface="Tahoma"/>
                <a:sym typeface="Tahoma"/>
              </a:rPr>
              <a:t>Масса  0.4</a:t>
            </a:r>
            <a:endParaRPr sz="1800">
              <a:solidFill>
                <a:schemeClr val="dk1"/>
              </a:solidFill>
              <a:latin typeface="Tahoma"/>
              <a:ea typeface="Tahoma"/>
              <a:cs typeface="Tahoma"/>
              <a:sym typeface="Tahoma"/>
            </a:endParaRPr>
          </a:p>
          <a:p>
            <a:pPr indent="0" lvl="0" marL="12700" marR="0" rtl="0" algn="l">
              <a:lnSpc>
                <a:spcPct val="100000"/>
              </a:lnSpc>
              <a:spcBef>
                <a:spcPts val="295"/>
              </a:spcBef>
              <a:spcAft>
                <a:spcPts val="0"/>
              </a:spcAft>
              <a:buNone/>
            </a:pPr>
            <a:r>
              <a:rPr lang="ru-RU" sz="1800">
                <a:solidFill>
                  <a:schemeClr val="dk1"/>
                </a:solidFill>
                <a:latin typeface="Tahoma"/>
                <a:ea typeface="Tahoma"/>
                <a:cs typeface="Tahoma"/>
                <a:sym typeface="Tahoma"/>
              </a:rPr>
              <a:t>Максимальная скорость</a:t>
            </a:r>
            <a:endParaRPr sz="1800">
              <a:solidFill>
                <a:schemeClr val="dk1"/>
              </a:solidFill>
              <a:latin typeface="Tahoma"/>
              <a:ea typeface="Tahoma"/>
              <a:cs typeface="Tahoma"/>
              <a:sym typeface="Tahoma"/>
            </a:endParaRPr>
          </a:p>
          <a:p>
            <a:pPr indent="0" lvl="0" marL="0" marR="160020" rtl="0" algn="r">
              <a:lnSpc>
                <a:spcPct val="100000"/>
              </a:lnSpc>
              <a:spcBef>
                <a:spcPts val="530"/>
              </a:spcBef>
              <a:spcAft>
                <a:spcPts val="0"/>
              </a:spcAft>
              <a:buNone/>
            </a:pPr>
            <a:r>
              <a:rPr lang="ru-RU" sz="1800">
                <a:solidFill>
                  <a:schemeClr val="dk1"/>
                </a:solidFill>
                <a:latin typeface="Tahoma"/>
                <a:ea typeface="Tahoma"/>
                <a:cs typeface="Tahoma"/>
                <a:sym typeface="Tahoma"/>
              </a:rPr>
              <a:t>0.2</a:t>
            </a:r>
            <a:endParaRPr sz="1800">
              <a:solidFill>
                <a:schemeClr val="dk1"/>
              </a:solidFill>
              <a:latin typeface="Tahoma"/>
              <a:ea typeface="Tahoma"/>
              <a:cs typeface="Tahoma"/>
              <a:sym typeface="Tahoma"/>
            </a:endParaRPr>
          </a:p>
          <a:p>
            <a:pPr indent="0" lvl="0" marL="0" marR="122554" rtl="0" algn="r">
              <a:lnSpc>
                <a:spcPct val="100000"/>
              </a:lnSpc>
              <a:spcBef>
                <a:spcPts val="280"/>
              </a:spcBef>
              <a:spcAft>
                <a:spcPts val="0"/>
              </a:spcAft>
              <a:buNone/>
            </a:pPr>
            <a:r>
              <a:rPr lang="ru-RU" sz="1800">
                <a:solidFill>
                  <a:schemeClr val="dk1"/>
                </a:solidFill>
                <a:latin typeface="Tahoma"/>
                <a:ea typeface="Tahoma"/>
                <a:cs typeface="Tahoma"/>
                <a:sym typeface="Tahoma"/>
              </a:rPr>
              <a:t>Потребление топлива</a:t>
            </a:r>
            <a:endParaRPr sz="1800">
              <a:solidFill>
                <a:schemeClr val="dk1"/>
              </a:solidFill>
              <a:latin typeface="Tahoma"/>
              <a:ea typeface="Tahoma"/>
              <a:cs typeface="Tahoma"/>
              <a:sym typeface="Tahoma"/>
            </a:endParaRPr>
          </a:p>
          <a:p>
            <a:pPr indent="0" lvl="0" marL="0" marR="163195" rtl="0" algn="r">
              <a:lnSpc>
                <a:spcPct val="100000"/>
              </a:lnSpc>
              <a:spcBef>
                <a:spcPts val="315"/>
              </a:spcBef>
              <a:spcAft>
                <a:spcPts val="0"/>
              </a:spcAft>
              <a:buNone/>
            </a:pPr>
            <a:r>
              <a:rPr lang="ru-RU" sz="1800">
                <a:solidFill>
                  <a:schemeClr val="dk1"/>
                </a:solidFill>
                <a:latin typeface="Tahoma"/>
                <a:ea typeface="Tahoma"/>
                <a:cs typeface="Tahoma"/>
                <a:sym typeface="Tahoma"/>
              </a:rPr>
              <a:t>0.6</a:t>
            </a:r>
            <a:endParaRPr sz="1800">
              <a:solidFill>
                <a:schemeClr val="dk1"/>
              </a:solidFill>
              <a:latin typeface="Tahoma"/>
              <a:ea typeface="Tahoma"/>
              <a:cs typeface="Tahoma"/>
              <a:sym typeface="Tahoma"/>
            </a:endParaRPr>
          </a:p>
          <a:p>
            <a:pPr indent="0" lvl="0" marL="0" marR="203200" rtl="0" algn="r">
              <a:lnSpc>
                <a:spcPct val="100000"/>
              </a:lnSpc>
              <a:spcBef>
                <a:spcPts val="500"/>
              </a:spcBef>
              <a:spcAft>
                <a:spcPts val="0"/>
              </a:spcAft>
              <a:buNone/>
            </a:pPr>
            <a:r>
              <a:rPr lang="ru-RU" sz="1800">
                <a:solidFill>
                  <a:schemeClr val="dk1"/>
                </a:solidFill>
                <a:latin typeface="Tahoma"/>
                <a:ea typeface="Tahoma"/>
                <a:cs typeface="Tahoma"/>
                <a:sym typeface="Tahoma"/>
              </a:rPr>
              <a:t>Перевозимая масса</a:t>
            </a:r>
            <a:endParaRPr sz="1800">
              <a:solidFill>
                <a:schemeClr val="dk1"/>
              </a:solidFill>
              <a:latin typeface="Tahoma"/>
              <a:ea typeface="Tahoma"/>
              <a:cs typeface="Tahoma"/>
              <a:sym typeface="Tahoma"/>
            </a:endParaRPr>
          </a:p>
          <a:p>
            <a:pPr indent="0" lvl="0" marL="0" marR="161925" rtl="0" algn="r">
              <a:lnSpc>
                <a:spcPct val="100000"/>
              </a:lnSpc>
              <a:spcBef>
                <a:spcPts val="500"/>
              </a:spcBef>
              <a:spcAft>
                <a:spcPts val="0"/>
              </a:spcAft>
              <a:buNone/>
            </a:pPr>
            <a:r>
              <a:rPr lang="ru-RU" sz="1800">
                <a:solidFill>
                  <a:schemeClr val="dk1"/>
                </a:solidFill>
                <a:latin typeface="Tahoma"/>
                <a:ea typeface="Tahoma"/>
                <a:cs typeface="Tahoma"/>
                <a:sym typeface="Tahoma"/>
              </a:rPr>
              <a:t>0.5</a:t>
            </a:r>
            <a:endParaRPr sz="1800">
              <a:solidFill>
                <a:schemeClr val="dk1"/>
              </a:solidFill>
              <a:latin typeface="Tahoma"/>
              <a:ea typeface="Tahoma"/>
              <a:cs typeface="Tahoma"/>
              <a:sym typeface="Tahoma"/>
            </a:endParaRPr>
          </a:p>
        </p:txBody>
      </p:sp>
      <p:sp>
        <p:nvSpPr>
          <p:cNvPr id="149" name="Google Shape;149;p13"/>
          <p:cNvSpPr txBox="1"/>
          <p:nvPr/>
        </p:nvSpPr>
        <p:spPr>
          <a:xfrm>
            <a:off x="4357687" y="2586036"/>
            <a:ext cx="3629025" cy="2800766"/>
          </a:xfrm>
          <a:prstGeom prst="rect">
            <a:avLst/>
          </a:prstGeom>
          <a:noFill/>
          <a:ln>
            <a:noFill/>
          </a:ln>
        </p:spPr>
        <p:txBody>
          <a:bodyPr anchorCtr="0" anchor="t" bIns="0" lIns="0" spcFirstLastPara="1" rIns="0" wrap="square" tIns="116825">
            <a:spAutoFit/>
          </a:bodyPr>
          <a:lstStyle/>
          <a:p>
            <a:pPr indent="0" lvl="0" marL="775970" marR="0" rtl="0" algn="l">
              <a:lnSpc>
                <a:spcPct val="100000"/>
              </a:lnSpc>
              <a:spcBef>
                <a:spcPts val="0"/>
              </a:spcBef>
              <a:spcAft>
                <a:spcPts val="0"/>
              </a:spcAft>
              <a:buNone/>
            </a:pPr>
            <a:r>
              <a:rPr lang="ru-RU" sz="1800">
                <a:solidFill>
                  <a:schemeClr val="dk1"/>
                </a:solidFill>
                <a:latin typeface="Tahoma"/>
                <a:ea typeface="Tahoma"/>
                <a:cs typeface="Tahoma"/>
                <a:sym typeface="Tahoma"/>
              </a:rPr>
              <a:t>0.3</a:t>
            </a:r>
            <a:endParaRPr sz="1800">
              <a:solidFill>
                <a:schemeClr val="dk1"/>
              </a:solidFill>
              <a:latin typeface="Tahoma"/>
              <a:ea typeface="Tahoma"/>
              <a:cs typeface="Tahoma"/>
              <a:sym typeface="Tahoma"/>
            </a:endParaRPr>
          </a:p>
          <a:p>
            <a:pPr indent="0" lvl="0" marL="775970" marR="0" rtl="0" algn="l">
              <a:lnSpc>
                <a:spcPct val="100000"/>
              </a:lnSpc>
              <a:spcBef>
                <a:spcPts val="1290"/>
              </a:spcBef>
              <a:spcAft>
                <a:spcPts val="0"/>
              </a:spcAft>
              <a:buNone/>
            </a:pPr>
            <a:r>
              <a:rPr lang="ru-RU" sz="1800">
                <a:solidFill>
                  <a:schemeClr val="dk1"/>
                </a:solidFill>
                <a:latin typeface="Tahoma"/>
                <a:ea typeface="Tahoma"/>
                <a:cs typeface="Tahoma"/>
                <a:sym typeface="Tahoma"/>
              </a:rPr>
              <a:t>1</a:t>
            </a:r>
            <a:endParaRPr sz="1800">
              <a:solidFill>
                <a:schemeClr val="dk1"/>
              </a:solidFill>
              <a:latin typeface="Tahoma"/>
              <a:ea typeface="Tahoma"/>
              <a:cs typeface="Tahoma"/>
              <a:sym typeface="Tahoma"/>
            </a:endParaRPr>
          </a:p>
          <a:p>
            <a:pPr indent="0" lvl="0" marL="0" marR="0" rtl="0" algn="l">
              <a:lnSpc>
                <a:spcPct val="100000"/>
              </a:lnSpc>
              <a:spcBef>
                <a:spcPts val="10"/>
              </a:spcBef>
              <a:spcAft>
                <a:spcPts val="0"/>
              </a:spcAft>
              <a:buNone/>
            </a:pPr>
            <a:r>
              <a:t/>
            </a:r>
            <a:endParaRPr sz="1550">
              <a:solidFill>
                <a:schemeClr val="dk1"/>
              </a:solidFill>
              <a:latin typeface="Tahoma"/>
              <a:ea typeface="Tahoma"/>
              <a:cs typeface="Tahoma"/>
              <a:sym typeface="Tahoma"/>
            </a:endParaRPr>
          </a:p>
          <a:p>
            <a:pPr indent="0" lvl="0" marL="775970" marR="0" rtl="0" algn="l">
              <a:lnSpc>
                <a:spcPct val="100000"/>
              </a:lnSpc>
              <a:spcBef>
                <a:spcPts val="5"/>
              </a:spcBef>
              <a:spcAft>
                <a:spcPts val="0"/>
              </a:spcAft>
              <a:buNone/>
            </a:pPr>
            <a:r>
              <a:rPr lang="ru-RU" sz="1800">
                <a:solidFill>
                  <a:schemeClr val="dk1"/>
                </a:solidFill>
                <a:latin typeface="Tahoma"/>
                <a:ea typeface="Tahoma"/>
                <a:cs typeface="Tahoma"/>
                <a:sym typeface="Tahoma"/>
              </a:rPr>
              <a:t>0.5</a:t>
            </a:r>
            <a:endParaRPr sz="1800">
              <a:solidFill>
                <a:schemeClr val="dk1"/>
              </a:solidFill>
              <a:latin typeface="Tahoma"/>
              <a:ea typeface="Tahoma"/>
              <a:cs typeface="Tahoma"/>
              <a:sym typeface="Tahoma"/>
            </a:endParaRPr>
          </a:p>
          <a:p>
            <a:pPr indent="0" lvl="0" marL="0" marR="0" rtl="0" algn="l">
              <a:lnSpc>
                <a:spcPct val="100000"/>
              </a:lnSpc>
              <a:spcBef>
                <a:spcPts val="0"/>
              </a:spcBef>
              <a:spcAft>
                <a:spcPts val="0"/>
              </a:spcAft>
              <a:buNone/>
            </a:pPr>
            <a:r>
              <a:t/>
            </a:r>
            <a:endParaRPr sz="2000">
              <a:solidFill>
                <a:schemeClr val="dk1"/>
              </a:solidFill>
              <a:latin typeface="Tahoma"/>
              <a:ea typeface="Tahoma"/>
              <a:cs typeface="Tahoma"/>
              <a:sym typeface="Tahoma"/>
            </a:endParaRPr>
          </a:p>
          <a:p>
            <a:pPr indent="0" lvl="0" marL="0" marR="0" rtl="0" algn="l">
              <a:lnSpc>
                <a:spcPct val="100000"/>
              </a:lnSpc>
              <a:spcBef>
                <a:spcPts val="0"/>
              </a:spcBef>
              <a:spcAft>
                <a:spcPts val="0"/>
              </a:spcAft>
              <a:buNone/>
            </a:pPr>
            <a:r>
              <a:t/>
            </a:r>
            <a:endParaRPr sz="2000">
              <a:solidFill>
                <a:schemeClr val="dk1"/>
              </a:solidFill>
              <a:latin typeface="Tahoma"/>
              <a:ea typeface="Tahoma"/>
              <a:cs typeface="Tahoma"/>
              <a:sym typeface="Tahoma"/>
            </a:endParaRPr>
          </a:p>
          <a:p>
            <a:pPr indent="0" lvl="0" marL="0" marR="0" rtl="0" algn="l">
              <a:lnSpc>
                <a:spcPct val="100000"/>
              </a:lnSpc>
              <a:spcBef>
                <a:spcPts val="0"/>
              </a:spcBef>
              <a:spcAft>
                <a:spcPts val="0"/>
              </a:spcAft>
              <a:buNone/>
            </a:pPr>
            <a:r>
              <a:t/>
            </a:r>
            <a:endParaRPr sz="2000">
              <a:solidFill>
                <a:schemeClr val="dk1"/>
              </a:solidFill>
              <a:latin typeface="Tahoma"/>
              <a:ea typeface="Tahoma"/>
              <a:cs typeface="Tahoma"/>
              <a:sym typeface="Tahoma"/>
            </a:endParaRPr>
          </a:p>
          <a:p>
            <a:pPr indent="0" lvl="0" marL="0" marR="0" rtl="0" algn="l">
              <a:lnSpc>
                <a:spcPct val="100000"/>
              </a:lnSpc>
              <a:spcBef>
                <a:spcPts val="5"/>
              </a:spcBef>
              <a:spcAft>
                <a:spcPts val="0"/>
              </a:spcAft>
              <a:buNone/>
            </a:pPr>
            <a:r>
              <a:t/>
            </a:r>
            <a:endParaRPr sz="1600">
              <a:solidFill>
                <a:schemeClr val="dk1"/>
              </a:solidFill>
              <a:latin typeface="Tahoma"/>
              <a:ea typeface="Tahoma"/>
              <a:cs typeface="Tahoma"/>
              <a:sym typeface="Tahoma"/>
            </a:endParaRPr>
          </a:p>
          <a:p>
            <a:pPr indent="0" lvl="0" marL="775970" marR="0" rtl="0" algn="l">
              <a:lnSpc>
                <a:spcPct val="100000"/>
              </a:lnSpc>
              <a:spcBef>
                <a:spcPts val="5"/>
              </a:spcBef>
              <a:spcAft>
                <a:spcPts val="0"/>
              </a:spcAft>
              <a:buNone/>
            </a:pPr>
            <a:r>
              <a:rPr lang="ru-RU" sz="1800">
                <a:solidFill>
                  <a:schemeClr val="dk1"/>
                </a:solidFill>
                <a:latin typeface="Tahoma"/>
                <a:ea typeface="Tahoma"/>
                <a:cs typeface="Tahoma"/>
                <a:sym typeface="Tahoma"/>
              </a:rPr>
              <a:t>…</a:t>
            </a:r>
            <a:endParaRPr/>
          </a:p>
        </p:txBody>
      </p:sp>
      <p:sp>
        <p:nvSpPr>
          <p:cNvPr id="150" name="Google Shape;150;p13"/>
          <p:cNvSpPr txBox="1"/>
          <p:nvPr/>
        </p:nvSpPr>
        <p:spPr>
          <a:xfrm>
            <a:off x="4572000" y="381000"/>
            <a:ext cx="5931536" cy="2101857"/>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Связи между нейронами (синапсы) имеют свои коэффициенты, их называют весами. При переходе на следующий слой нейронов данные умножаются на эти коэффициенты. При этом каждый нейрон последующего слоя принимает данные от всех нейронов предыдущего слоя, умноженные на соответствующие веса.</a:t>
            </a:r>
            <a:endParaRPr sz="2000">
              <a:solidFill>
                <a:schemeClr val="dk1"/>
              </a:solidFill>
              <a:latin typeface="Tahoma"/>
              <a:ea typeface="Tahoma"/>
              <a:cs typeface="Tahoma"/>
              <a:sym typeface="Tahom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4"/>
          <p:cNvSpPr txBox="1"/>
          <p:nvPr>
            <p:ph type="title"/>
          </p:nvPr>
        </p:nvSpPr>
        <p:spPr>
          <a:xfrm>
            <a:off x="1450339" y="632978"/>
            <a:ext cx="2263140" cy="6959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ru-RU" sz="4400"/>
              <a:t>Активация</a:t>
            </a:r>
            <a:endParaRPr sz="4400"/>
          </a:p>
        </p:txBody>
      </p:sp>
      <p:pic>
        <p:nvPicPr>
          <p:cNvPr id="156" name="Google Shape;156;p14"/>
          <p:cNvPicPr preferRelativeResize="0"/>
          <p:nvPr/>
        </p:nvPicPr>
        <p:blipFill rotWithShape="1">
          <a:blip r:embed="rId3">
            <a:alphaModFix/>
          </a:blip>
          <a:srcRect b="0" l="0" r="0" t="0"/>
          <a:stretch/>
        </p:blipFill>
        <p:spPr>
          <a:xfrm>
            <a:off x="1143000" y="3561446"/>
            <a:ext cx="5019944" cy="2911567"/>
          </a:xfrm>
          <a:prstGeom prst="rect">
            <a:avLst/>
          </a:prstGeom>
          <a:noFill/>
          <a:ln>
            <a:noFill/>
          </a:ln>
        </p:spPr>
      </p:pic>
      <p:sp>
        <p:nvSpPr>
          <p:cNvPr id="157" name="Google Shape;157;p14"/>
          <p:cNvSpPr txBox="1"/>
          <p:nvPr/>
        </p:nvSpPr>
        <p:spPr>
          <a:xfrm>
            <a:off x="886460" y="4267200"/>
            <a:ext cx="256540" cy="2997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1</a:t>
            </a:r>
            <a:endParaRPr sz="1800">
              <a:solidFill>
                <a:schemeClr val="dk1"/>
              </a:solidFill>
              <a:latin typeface="Tahoma"/>
              <a:ea typeface="Tahoma"/>
              <a:cs typeface="Tahoma"/>
              <a:sym typeface="Tahoma"/>
            </a:endParaRPr>
          </a:p>
        </p:txBody>
      </p:sp>
      <p:sp>
        <p:nvSpPr>
          <p:cNvPr id="158" name="Google Shape;158;p14"/>
          <p:cNvSpPr txBox="1"/>
          <p:nvPr/>
        </p:nvSpPr>
        <p:spPr>
          <a:xfrm>
            <a:off x="791845" y="6159297"/>
            <a:ext cx="351155" cy="2997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0</a:t>
            </a:r>
            <a:endParaRPr sz="1800">
              <a:solidFill>
                <a:schemeClr val="dk1"/>
              </a:solidFill>
              <a:latin typeface="Tahoma"/>
              <a:ea typeface="Tahoma"/>
              <a:cs typeface="Tahoma"/>
              <a:sym typeface="Tahoma"/>
            </a:endParaRPr>
          </a:p>
        </p:txBody>
      </p:sp>
      <p:sp>
        <p:nvSpPr>
          <p:cNvPr id="159" name="Google Shape;159;p14"/>
          <p:cNvSpPr txBox="1"/>
          <p:nvPr/>
        </p:nvSpPr>
        <p:spPr>
          <a:xfrm>
            <a:off x="3105374" y="6473492"/>
            <a:ext cx="286385" cy="29972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1.6</a:t>
            </a:r>
            <a:endParaRPr sz="1800">
              <a:solidFill>
                <a:schemeClr val="dk1"/>
              </a:solidFill>
              <a:latin typeface="Tahoma"/>
              <a:ea typeface="Tahoma"/>
              <a:cs typeface="Tahoma"/>
              <a:sym typeface="Tahoma"/>
            </a:endParaRPr>
          </a:p>
        </p:txBody>
      </p:sp>
      <p:sp>
        <p:nvSpPr>
          <p:cNvPr id="160" name="Google Shape;160;p14"/>
          <p:cNvSpPr txBox="1"/>
          <p:nvPr/>
        </p:nvSpPr>
        <p:spPr>
          <a:xfrm>
            <a:off x="6260464" y="381000"/>
            <a:ext cx="5931536" cy="4461478"/>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После того как нейрон получит все данные из предыдущего слоя, к эти данным применяется функция активации. Она решает будет ли передано значение этого нейрона на следующий слой или нет, то есть будет ли он активным. На изображении показана простейшая (пороговая) функция активация, данная функция устанавливает в выходное значение нейрона единицу, если сумма значений всех нейронов предыдущего слоя, умноженных на соответствующие веса, окажется больше определенного числа. В противном случае выходным значением нейрона становится 0 и он не влияет на дальнейшую работу сети, то есть становится неактивным</a:t>
            </a:r>
            <a:endParaRPr sz="2000">
              <a:solidFill>
                <a:schemeClr val="dk1"/>
              </a:solidFill>
              <a:latin typeface="Tahoma"/>
              <a:ea typeface="Tahoma"/>
              <a:cs typeface="Tahoma"/>
              <a:sym typeface="Tahom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5"/>
          <p:cNvSpPr txBox="1"/>
          <p:nvPr>
            <p:ph type="title"/>
          </p:nvPr>
        </p:nvSpPr>
        <p:spPr>
          <a:xfrm>
            <a:off x="886460" y="367004"/>
            <a:ext cx="7632700" cy="984885"/>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sz="3200"/>
              <a:t>Другие функции активации.</a:t>
            </a:r>
            <a:br>
              <a:rPr lang="ru-RU" sz="3200"/>
            </a:br>
            <a:r>
              <a:rPr lang="ru-RU" sz="3200"/>
              <a:t>Сигмоида</a:t>
            </a:r>
            <a:endParaRPr sz="3200"/>
          </a:p>
        </p:txBody>
      </p:sp>
      <p:pic>
        <p:nvPicPr>
          <p:cNvPr descr="https://habrastorage.org/r/w1560/getpro/habr/upload_files/e09/a34/a8d/e09a34a8d8f21a12d54303658b4e2f74.png" id="166" name="Google Shape;166;p15"/>
          <p:cNvPicPr preferRelativeResize="0"/>
          <p:nvPr/>
        </p:nvPicPr>
        <p:blipFill rotWithShape="1">
          <a:blip r:embed="rId3">
            <a:alphaModFix/>
          </a:blip>
          <a:srcRect b="0" l="0" r="0" t="0"/>
          <a:stretch/>
        </p:blipFill>
        <p:spPr>
          <a:xfrm>
            <a:off x="906676" y="1752600"/>
            <a:ext cx="5543550" cy="4333875"/>
          </a:xfrm>
          <a:prstGeom prst="rect">
            <a:avLst/>
          </a:prstGeom>
          <a:noFill/>
          <a:ln>
            <a:noFill/>
          </a:ln>
        </p:spPr>
      </p:pic>
      <p:sp>
        <p:nvSpPr>
          <p:cNvPr id="167" name="Google Shape;167;p15"/>
          <p:cNvSpPr/>
          <p:nvPr/>
        </p:nvSpPr>
        <p:spPr>
          <a:xfrm>
            <a:off x="6553200" y="1752600"/>
            <a:ext cx="5284574"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rgbClr val="333333"/>
                </a:solidFill>
                <a:latin typeface="Arial"/>
                <a:ea typeface="Arial"/>
                <a:cs typeface="Arial"/>
                <a:sym typeface="Arial"/>
              </a:rPr>
              <a:t>Сигмоидная функция активации - это нелинейная функция, которая преобразует входное значение в диапазоне от отрицательной бесконечности до положительной бесконечности в значение от 0 до 1. Эта функция активации часто используется в нейронных сетях для задач бинарной классификации.</a:t>
            </a:r>
            <a:endParaRPr sz="1800">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6"/>
          <p:cNvSpPr txBox="1"/>
          <p:nvPr>
            <p:ph type="title"/>
          </p:nvPr>
        </p:nvSpPr>
        <p:spPr>
          <a:xfrm>
            <a:off x="886460" y="367004"/>
            <a:ext cx="7632700" cy="984885"/>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sz="3200"/>
              <a:t>Другие функции активации.</a:t>
            </a:r>
            <a:br>
              <a:rPr lang="ru-RU" sz="3200"/>
            </a:br>
            <a:r>
              <a:rPr lang="ru-RU" sz="3200"/>
              <a:t>ReLU</a:t>
            </a:r>
            <a:endParaRPr sz="3200"/>
          </a:p>
        </p:txBody>
      </p:sp>
      <p:sp>
        <p:nvSpPr>
          <p:cNvPr id="173" name="Google Shape;173;p16"/>
          <p:cNvSpPr/>
          <p:nvPr/>
        </p:nvSpPr>
        <p:spPr>
          <a:xfrm>
            <a:off x="6553200" y="1752600"/>
            <a:ext cx="5284574"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ReLU (Rectified Linear Unit) - это нелинейная функция активации, которая широко используется в глубоком обучении. Она преобразует входное значение в значение от 0 до положительной бесконечности. Если входное значение меньше или равно нулю, то ReLU выдает ноль, в противном случае - входное значение.</a:t>
            </a:r>
            <a:endParaRPr/>
          </a:p>
        </p:txBody>
      </p:sp>
      <p:pic>
        <p:nvPicPr>
          <p:cNvPr descr="https://habrastorage.org/r/w1560/getpro/habr/upload_files/99c/096/abd/99c096abd2917d0f9a6410ead7ce29b2.png" id="174" name="Google Shape;174;p16"/>
          <p:cNvPicPr preferRelativeResize="0"/>
          <p:nvPr/>
        </p:nvPicPr>
        <p:blipFill rotWithShape="1">
          <a:blip r:embed="rId3">
            <a:alphaModFix/>
          </a:blip>
          <a:srcRect b="0" l="0" r="0" t="0"/>
          <a:stretch/>
        </p:blipFill>
        <p:spPr>
          <a:xfrm>
            <a:off x="886460" y="1752600"/>
            <a:ext cx="5276850" cy="43338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7"/>
          <p:cNvSpPr txBox="1"/>
          <p:nvPr>
            <p:ph type="title"/>
          </p:nvPr>
        </p:nvSpPr>
        <p:spPr>
          <a:xfrm>
            <a:off x="886460" y="367004"/>
            <a:ext cx="7632700" cy="984885"/>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sz="3200"/>
              <a:t>Другие функции активации.</a:t>
            </a:r>
            <a:br>
              <a:rPr lang="ru-RU" sz="3200"/>
            </a:br>
            <a:r>
              <a:rPr lang="ru-RU" sz="3200">
                <a:solidFill>
                  <a:srgbClr val="333333"/>
                </a:solidFill>
                <a:latin typeface="Fira Sans"/>
                <a:ea typeface="Fira Sans"/>
                <a:cs typeface="Fira Sans"/>
                <a:sym typeface="Fira Sans"/>
              </a:rPr>
              <a:t>Softmax</a:t>
            </a:r>
            <a:endParaRPr sz="3200">
              <a:solidFill>
                <a:srgbClr val="333333"/>
              </a:solidFill>
              <a:latin typeface="Fira Sans"/>
              <a:ea typeface="Fira Sans"/>
              <a:cs typeface="Fira Sans"/>
              <a:sym typeface="Fira Sans"/>
            </a:endParaRPr>
          </a:p>
        </p:txBody>
      </p:sp>
      <p:sp>
        <p:nvSpPr>
          <p:cNvPr id="180" name="Google Shape;180;p17"/>
          <p:cNvSpPr/>
          <p:nvPr/>
        </p:nvSpPr>
        <p:spPr>
          <a:xfrm>
            <a:off x="6553200" y="1752600"/>
            <a:ext cx="5284574"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Функция Softmax используется для преобразования вектора значений в вероятностное распределение, которое суммируется до 1. Она особенно полезна в многоклассовой классификации, где необходимо определить вероятности для каждого класса.</a:t>
            </a:r>
            <a:endParaRPr/>
          </a:p>
        </p:txBody>
      </p:sp>
      <p:pic>
        <p:nvPicPr>
          <p:cNvPr descr="https://habrastorage.org/r/w1560/getpro/habr/upload_files/bac/36c/35f/bac36c35fa9200f033bf55f4767ac73f.png" id="181" name="Google Shape;181;p17"/>
          <p:cNvPicPr preferRelativeResize="0"/>
          <p:nvPr/>
        </p:nvPicPr>
        <p:blipFill rotWithShape="1">
          <a:blip r:embed="rId3">
            <a:alphaModFix/>
          </a:blip>
          <a:srcRect b="0" l="0" r="0" t="0"/>
          <a:stretch/>
        </p:blipFill>
        <p:spPr>
          <a:xfrm>
            <a:off x="869354" y="1772816"/>
            <a:ext cx="5400675" cy="4333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8"/>
          <p:cNvSpPr/>
          <p:nvPr/>
        </p:nvSpPr>
        <p:spPr>
          <a:xfrm>
            <a:off x="0" y="0"/>
            <a:ext cx="12192000" cy="6858000"/>
          </a:xfrm>
          <a:custGeom>
            <a:rect b="b" l="l" r="r" t="t"/>
            <a:pathLst>
              <a:path extrusionOk="0" h="6858000" w="12192000">
                <a:moveTo>
                  <a:pt x="12191999" y="0"/>
                </a:moveTo>
                <a:lnTo>
                  <a:pt x="0" y="0"/>
                </a:lnTo>
                <a:lnTo>
                  <a:pt x="0" y="6858000"/>
                </a:lnTo>
                <a:lnTo>
                  <a:pt x="12191999" y="6858000"/>
                </a:lnTo>
                <a:lnTo>
                  <a:pt x="12191999" y="0"/>
                </a:lnTo>
                <a:close/>
              </a:path>
            </a:pathLst>
          </a:custGeom>
          <a:solidFill>
            <a:srgbClr val="EEECE3"/>
          </a:solidFill>
          <a:ln>
            <a:noFill/>
          </a:ln>
        </p:spPr>
        <p:txBody>
          <a:bodyPr anchorCtr="0" anchor="t" bIns="0" lIns="0" spcFirstLastPara="1" rIns="0" wrap="square" tIns="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87" name="Google Shape;187;p18"/>
          <p:cNvSpPr/>
          <p:nvPr/>
        </p:nvSpPr>
        <p:spPr>
          <a:xfrm>
            <a:off x="8151952" y="1685657"/>
            <a:ext cx="3275329" cy="4408170"/>
          </a:xfrm>
          <a:custGeom>
            <a:rect b="b" l="l" r="r" t="t"/>
            <a:pathLst>
              <a:path extrusionOk="0" h="4408170" w="3275329">
                <a:moveTo>
                  <a:pt x="3275012" y="0"/>
                </a:moveTo>
                <a:lnTo>
                  <a:pt x="2869247" y="0"/>
                </a:lnTo>
                <a:lnTo>
                  <a:pt x="2869247" y="4023360"/>
                </a:lnTo>
                <a:lnTo>
                  <a:pt x="0" y="4023360"/>
                </a:lnTo>
                <a:lnTo>
                  <a:pt x="0" y="4408170"/>
                </a:lnTo>
                <a:lnTo>
                  <a:pt x="3275012" y="4408170"/>
                </a:lnTo>
                <a:lnTo>
                  <a:pt x="3275012" y="4023360"/>
                </a:lnTo>
                <a:lnTo>
                  <a:pt x="3275012" y="0"/>
                </a:lnTo>
                <a:close/>
              </a:path>
            </a:pathLst>
          </a:custGeom>
          <a:solidFill>
            <a:srgbClr val="191A0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8" name="Google Shape;188;p18"/>
          <p:cNvSpPr/>
          <p:nvPr/>
        </p:nvSpPr>
        <p:spPr>
          <a:xfrm>
            <a:off x="752858" y="744468"/>
            <a:ext cx="3275965" cy="4408805"/>
          </a:xfrm>
          <a:custGeom>
            <a:rect b="b" l="l" r="r" t="t"/>
            <a:pathLst>
              <a:path extrusionOk="0" h="4408805" w="3275965">
                <a:moveTo>
                  <a:pt x="0" y="4408488"/>
                </a:moveTo>
                <a:lnTo>
                  <a:pt x="405774" y="4408488"/>
                </a:lnTo>
                <a:lnTo>
                  <a:pt x="405774" y="384420"/>
                </a:lnTo>
                <a:lnTo>
                  <a:pt x="3275667" y="385742"/>
                </a:lnTo>
                <a:lnTo>
                  <a:pt x="3275197" y="288026"/>
                </a:lnTo>
                <a:lnTo>
                  <a:pt x="3275483" y="97717"/>
                </a:lnTo>
                <a:lnTo>
                  <a:pt x="3275012" y="0"/>
                </a:lnTo>
                <a:lnTo>
                  <a:pt x="0" y="0"/>
                </a:lnTo>
                <a:lnTo>
                  <a:pt x="0" y="4408488"/>
                </a:lnTo>
                <a:close/>
              </a:path>
            </a:pathLst>
          </a:custGeom>
          <a:solidFill>
            <a:srgbClr val="191A0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9" name="Google Shape;189;p18"/>
          <p:cNvSpPr txBox="1"/>
          <p:nvPr/>
        </p:nvSpPr>
        <p:spPr>
          <a:xfrm>
            <a:off x="2819400" y="2459504"/>
            <a:ext cx="6553200" cy="193899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ru-RU" sz="6000">
                <a:solidFill>
                  <a:schemeClr val="dk1"/>
                </a:solidFill>
                <a:latin typeface="Tahoma"/>
                <a:ea typeface="Tahoma"/>
                <a:cs typeface="Tahoma"/>
                <a:sym typeface="Tahoma"/>
              </a:rPr>
              <a:t>СВЕРТОЧНЫЕ СЕТИ</a:t>
            </a:r>
            <a:endParaRPr sz="6000">
              <a:solidFill>
                <a:schemeClr val="dk1"/>
              </a:solidFill>
              <a:latin typeface="Tahoma"/>
              <a:ea typeface="Tahoma"/>
              <a:cs typeface="Tahoma"/>
              <a:sym typeface="Tahom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descr="https://habrastorage.org/r/w1560/files/aec/767/e2f/aec767e2f2d44eb78d42a77a938f7ce6.png" id="194" name="Google Shape;194;p19"/>
          <p:cNvPicPr preferRelativeResize="0"/>
          <p:nvPr/>
        </p:nvPicPr>
        <p:blipFill rotWithShape="1">
          <a:blip r:embed="rId3">
            <a:alphaModFix/>
          </a:blip>
          <a:srcRect b="0" l="0" r="0" t="0"/>
          <a:stretch/>
        </p:blipFill>
        <p:spPr>
          <a:xfrm>
            <a:off x="1066800" y="1828800"/>
            <a:ext cx="8732108" cy="3048000"/>
          </a:xfrm>
          <a:prstGeom prst="rect">
            <a:avLst/>
          </a:prstGeom>
          <a:noFill/>
          <a:ln>
            <a:noFill/>
          </a:ln>
        </p:spPr>
      </p:pic>
      <p:sp>
        <p:nvSpPr>
          <p:cNvPr id="195" name="Google Shape;195;p19"/>
          <p:cNvSpPr/>
          <p:nvPr/>
        </p:nvSpPr>
        <p:spPr>
          <a:xfrm>
            <a:off x="1066800" y="4953000"/>
            <a:ext cx="6096000" cy="175432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rgbClr val="333333"/>
                </a:solidFill>
                <a:latin typeface="Arial"/>
                <a:ea typeface="Arial"/>
                <a:cs typeface="Arial"/>
                <a:sym typeface="Arial"/>
              </a:rPr>
              <a:t>Задача классификации </a:t>
            </a:r>
            <a:r>
              <a:rPr lang="ru-RU" sz="1800">
                <a:solidFill>
                  <a:srgbClr val="333333"/>
                </a:solidFill>
                <a:latin typeface="Tahoma"/>
                <a:ea typeface="Tahoma"/>
                <a:cs typeface="Tahoma"/>
                <a:sym typeface="Tahoma"/>
              </a:rPr>
              <a:t>изображений</a:t>
            </a:r>
            <a:r>
              <a:rPr lang="ru-RU" sz="1800">
                <a:solidFill>
                  <a:srgbClr val="333333"/>
                </a:solidFill>
                <a:latin typeface="Arial"/>
                <a:ea typeface="Arial"/>
                <a:cs typeface="Arial"/>
                <a:sym typeface="Arial"/>
              </a:rPr>
              <a:t> — это приём начального изображения и вывод его класса (кошка, собака и т.д.) или группы вероятных классов, которая лучше всего характеризует изображение. Для людей это один из первых навыков, который они начинают осваивать с рождения.</a:t>
            </a:r>
            <a:endParaRPr sz="1800">
              <a:solidFill>
                <a:schemeClr val="dk1"/>
              </a:solidFill>
              <a:latin typeface="Calibri"/>
              <a:ea typeface="Calibri"/>
              <a:cs typeface="Calibri"/>
              <a:sym typeface="Calibri"/>
            </a:endParaRPr>
          </a:p>
        </p:txBody>
      </p:sp>
      <p:sp>
        <p:nvSpPr>
          <p:cNvPr id="196" name="Google Shape;196;p19"/>
          <p:cNvSpPr txBox="1"/>
          <p:nvPr>
            <p:ph type="title"/>
          </p:nvPr>
        </p:nvSpPr>
        <p:spPr>
          <a:xfrm>
            <a:off x="1066800" y="304800"/>
            <a:ext cx="7632700"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Задача</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pic>
        <p:nvPicPr>
          <p:cNvPr id="53" name="Google Shape;53;p2"/>
          <p:cNvPicPr preferRelativeResize="0"/>
          <p:nvPr/>
        </p:nvPicPr>
        <p:blipFill rotWithShape="1">
          <a:blip r:embed="rId3">
            <a:alphaModFix/>
          </a:blip>
          <a:srcRect b="0" l="0" r="0" t="0"/>
          <a:stretch/>
        </p:blipFill>
        <p:spPr>
          <a:xfrm>
            <a:off x="5381625" y="2714625"/>
            <a:ext cx="1428750" cy="1428750"/>
          </a:xfrm>
          <a:prstGeom prst="rect">
            <a:avLst/>
          </a:prstGeom>
          <a:noFill/>
          <a:ln>
            <a:noFill/>
          </a:ln>
        </p:spPr>
      </p:pic>
      <p:sp>
        <p:nvSpPr>
          <p:cNvPr id="54" name="Google Shape;54;p2"/>
          <p:cNvSpPr/>
          <p:nvPr/>
        </p:nvSpPr>
        <p:spPr>
          <a:xfrm>
            <a:off x="1219200" y="2074943"/>
            <a:ext cx="6096000" cy="774571"/>
          </a:xfrm>
          <a:prstGeom prst="rect">
            <a:avLst/>
          </a:prstGeom>
          <a:noFill/>
          <a:ln>
            <a:noFill/>
          </a:ln>
        </p:spPr>
        <p:txBody>
          <a:bodyPr anchorCtr="0" anchor="t" bIns="45700" lIns="91425" spcFirstLastPara="1" rIns="91425" wrap="square" tIns="45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Задача: Предсказать положение</a:t>
            </a:r>
            <a:endParaRPr/>
          </a:p>
          <a:p>
            <a:pPr indent="0" lvl="0" marL="12700" marR="0" rtl="0" algn="l">
              <a:lnSpc>
                <a:spcPct val="100000"/>
              </a:lnSpc>
              <a:spcBef>
                <a:spcPts val="955"/>
              </a:spcBef>
              <a:spcAft>
                <a:spcPts val="0"/>
              </a:spcAft>
              <a:buNone/>
            </a:pPr>
            <a:r>
              <a:rPr lang="ru-RU" sz="1800">
                <a:solidFill>
                  <a:schemeClr val="dk1"/>
                </a:solidFill>
                <a:latin typeface="Tahoma"/>
                <a:ea typeface="Tahoma"/>
                <a:cs typeface="Tahoma"/>
                <a:sym typeface="Tahoma"/>
              </a:rPr>
              <a:t>Точки на экране.</a:t>
            </a:r>
            <a:endParaRPr sz="1800">
              <a:solidFill>
                <a:schemeClr val="dk1"/>
              </a:solidFill>
              <a:latin typeface="Tahoma"/>
              <a:ea typeface="Tahoma"/>
              <a:cs typeface="Tahoma"/>
              <a:sym typeface="Tahoma"/>
            </a:endParaRPr>
          </a:p>
        </p:txBody>
      </p:sp>
      <p:sp>
        <p:nvSpPr>
          <p:cNvPr id="55" name="Google Shape;55;p2"/>
          <p:cNvSpPr txBox="1"/>
          <p:nvPr/>
        </p:nvSpPr>
        <p:spPr>
          <a:xfrm>
            <a:off x="7315200" y="2097453"/>
            <a:ext cx="449580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Tahoma"/>
                <a:ea typeface="Tahoma"/>
                <a:cs typeface="Tahoma"/>
                <a:sym typeface="Tahoma"/>
              </a:rPr>
              <a:t>Сколько существует вариантов положения точки на экране? </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6" name="Google Shape;56;p2"/>
          <p:cNvSpPr txBox="1"/>
          <p:nvPr>
            <p:ph type="title"/>
          </p:nvPr>
        </p:nvSpPr>
        <p:spPr>
          <a:xfrm>
            <a:off x="990600" y="304800"/>
            <a:ext cx="9912238" cy="1846659"/>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Предсказание точки-одиночки</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0"/>
          <p:cNvSpPr txBox="1"/>
          <p:nvPr>
            <p:ph type="title"/>
          </p:nvPr>
        </p:nvSpPr>
        <p:spPr>
          <a:xfrm>
            <a:off x="838200" y="253038"/>
            <a:ext cx="2310764" cy="1367041"/>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ru-RU" sz="4400"/>
              <a:t>Вводы и выводы</a:t>
            </a:r>
            <a:endParaRPr sz="4400"/>
          </a:p>
        </p:txBody>
      </p:sp>
      <p:pic>
        <p:nvPicPr>
          <p:cNvPr descr="https://habrastorage.org/r/w1560/files/aec/767/e2f/aec767e2f2d44eb78d42a77a938f7ce6.png" id="202" name="Google Shape;202;p20"/>
          <p:cNvPicPr preferRelativeResize="0"/>
          <p:nvPr/>
        </p:nvPicPr>
        <p:blipFill rotWithShape="1">
          <a:blip r:embed="rId3">
            <a:alphaModFix/>
          </a:blip>
          <a:srcRect b="0" l="0" r="0" t="0"/>
          <a:stretch/>
        </p:blipFill>
        <p:spPr>
          <a:xfrm>
            <a:off x="3276600" y="92969"/>
            <a:ext cx="8732108" cy="3048000"/>
          </a:xfrm>
          <a:prstGeom prst="rect">
            <a:avLst/>
          </a:prstGeom>
          <a:noFill/>
          <a:ln>
            <a:noFill/>
          </a:ln>
        </p:spPr>
      </p:pic>
      <p:sp>
        <p:nvSpPr>
          <p:cNvPr id="203" name="Google Shape;203;p20"/>
          <p:cNvSpPr/>
          <p:nvPr/>
        </p:nvSpPr>
        <p:spPr>
          <a:xfrm>
            <a:off x="1143000" y="3276600"/>
            <a:ext cx="10744200" cy="286232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ru-RU" sz="1800">
                <a:solidFill>
                  <a:schemeClr val="dk1"/>
                </a:solidFill>
                <a:latin typeface="Calibri"/>
                <a:ea typeface="Calibri"/>
                <a:cs typeface="Calibri"/>
                <a:sym typeface="Calibri"/>
              </a:rPr>
            </a:br>
            <a:r>
              <a:rPr lang="ru-RU" sz="1800">
                <a:solidFill>
                  <a:schemeClr val="dk1"/>
                </a:solidFill>
                <a:latin typeface="Calibri"/>
                <a:ea typeface="Calibri"/>
                <a:cs typeface="Calibri"/>
                <a:sym typeface="Calibri"/>
              </a:rPr>
              <a:t>Когда компьютер видит изображение (принимает данные на вход), он видит массив пикселей. В зависимости от разрешения и размера изображения, например, размер массива может быть 32х32х3 (где 3 — это значения каналов RGB). Чтобы было понятней, давайте представим, у нас есть цветное изображение в формате JPG, и его размер 480х480. Соответствующий массив будет 480х480х3. Каждому из этих чисел присваивается значение от 0 до 255, которое описывает интенсивность пикселя в этой точке. Эти цифры, оставаясь бессмысленными для нас, когда мы определяем что на изображении, являются единственными вводными данными, доступными компьютеру.  Идея в том, что вы даете компьютеру эту матрицу, а он выводит числа, которые описывают вероятность класса изображения (.80 для кошки, .15 для собаки, .05 для птицы и т.д.)</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descr="https://habrastorage.org/r/w1560/files/aec/767/e2f/aec767e2f2d44eb78d42a77a938f7ce6.png" id="208" name="Google Shape;208;p21"/>
          <p:cNvPicPr preferRelativeResize="0"/>
          <p:nvPr/>
        </p:nvPicPr>
        <p:blipFill rotWithShape="1">
          <a:blip r:embed="rId3">
            <a:alphaModFix/>
          </a:blip>
          <a:srcRect b="0" l="0" r="0" t="0"/>
          <a:stretch/>
        </p:blipFill>
        <p:spPr>
          <a:xfrm>
            <a:off x="922176" y="1371600"/>
            <a:ext cx="8732108" cy="3048000"/>
          </a:xfrm>
          <a:prstGeom prst="rect">
            <a:avLst/>
          </a:prstGeom>
          <a:noFill/>
          <a:ln>
            <a:noFill/>
          </a:ln>
        </p:spPr>
      </p:pic>
      <p:sp>
        <p:nvSpPr>
          <p:cNvPr id="209" name="Google Shape;209;p21"/>
          <p:cNvSpPr/>
          <p:nvPr/>
        </p:nvSpPr>
        <p:spPr>
          <a:xfrm>
            <a:off x="838200" y="4571999"/>
            <a:ext cx="11049000" cy="206210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600">
                <a:solidFill>
                  <a:schemeClr val="dk1"/>
                </a:solidFill>
                <a:latin typeface="Calibri"/>
                <a:ea typeface="Calibri"/>
                <a:cs typeface="Calibri"/>
                <a:sym typeface="Calibri"/>
              </a:rPr>
              <a:t>Теперь, когда мы определили задачу, ввод и вывод, давайте думать о том, как подбираться к решению. Мы хотим, чтобы компьютер мог различать все данные ему изображения и распознавать уникальные особенности, которые делают собаку собакой, а кошку кошкой. У нас и этот процесс происходит подсознательно. Когда мы смотрим на изображение собаки, мы можем отнести его к конкретному классу, если у изображения есть характерные особенности, которые можно идентифицировать, такие как лапы или четыре ноги. Аналогичным образом компьютер может выполнять классификацию изображений через поиск характеристик базового уровня, например границ и искривлений, а затем с помощью построения более абстрактных концепций через группы свёрточных слоев. Это общее описание того, что делают СНС. Теперь перейдём к специфике.</a:t>
            </a:r>
            <a:endParaRPr/>
          </a:p>
        </p:txBody>
      </p:sp>
      <p:sp>
        <p:nvSpPr>
          <p:cNvPr id="210" name="Google Shape;210;p21"/>
          <p:cNvSpPr txBox="1"/>
          <p:nvPr>
            <p:ph type="title"/>
          </p:nvPr>
        </p:nvSpPr>
        <p:spPr>
          <a:xfrm>
            <a:off x="914400" y="228601"/>
            <a:ext cx="11963400" cy="9906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Чего мы хотим от компьютера</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descr="https://habrastorage.org/r/w1560/files/aec/767/e2f/aec767e2f2d44eb78d42a77a938f7ce6.png" id="215" name="Google Shape;215;p22"/>
          <p:cNvPicPr preferRelativeResize="0"/>
          <p:nvPr/>
        </p:nvPicPr>
        <p:blipFill rotWithShape="1">
          <a:blip r:embed="rId3">
            <a:alphaModFix/>
          </a:blip>
          <a:srcRect b="0" l="0" r="0" t="0"/>
          <a:stretch/>
        </p:blipFill>
        <p:spPr>
          <a:xfrm>
            <a:off x="1066800" y="1371600"/>
            <a:ext cx="8732108" cy="3048000"/>
          </a:xfrm>
          <a:prstGeom prst="rect">
            <a:avLst/>
          </a:prstGeom>
          <a:noFill/>
          <a:ln>
            <a:noFill/>
          </a:ln>
        </p:spPr>
      </p:pic>
      <p:sp>
        <p:nvSpPr>
          <p:cNvPr id="216" name="Google Shape;216;p22"/>
          <p:cNvSpPr/>
          <p:nvPr/>
        </p:nvSpPr>
        <p:spPr>
          <a:xfrm>
            <a:off x="1066800" y="4953000"/>
            <a:ext cx="10820400"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Вернёмся к специфике. Что конкретно делают Сверточные Нейронные Сети? Берётся изображение, пропускается через серию свёрточных, нелинейных слоев, слоев объединения и полносвязных слоёв, и генерируется вывод. Как мы уже говорили, выводом может быть класс или вероятность классов, которые лучше всего описывают изображение. Сложный момент — понимание того, что делает каждый из этих слоев. Так что давайте перейдем к самому важному.</a:t>
            </a:r>
            <a:endParaRPr/>
          </a:p>
        </p:txBody>
      </p:sp>
      <p:sp>
        <p:nvSpPr>
          <p:cNvPr id="217" name="Google Shape;217;p22"/>
          <p:cNvSpPr txBox="1"/>
          <p:nvPr>
            <p:ph type="title"/>
          </p:nvPr>
        </p:nvSpPr>
        <p:spPr>
          <a:xfrm>
            <a:off x="1066800" y="304800"/>
            <a:ext cx="7632700"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Структура</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descr="https://habrastorage.org/files/7b5/19c/bed/7b519cbeda0240c894512b26e9b61770.png" id="222" name="Google Shape;222;p23"/>
          <p:cNvPicPr preferRelativeResize="0"/>
          <p:nvPr/>
        </p:nvPicPr>
        <p:blipFill rotWithShape="1">
          <a:blip r:embed="rId3">
            <a:alphaModFix/>
          </a:blip>
          <a:srcRect b="0" l="0" r="0" t="0"/>
          <a:stretch/>
        </p:blipFill>
        <p:spPr>
          <a:xfrm>
            <a:off x="5705475" y="622300"/>
            <a:ext cx="6257925" cy="3390900"/>
          </a:xfrm>
          <a:prstGeom prst="rect">
            <a:avLst/>
          </a:prstGeom>
          <a:noFill/>
          <a:ln>
            <a:noFill/>
          </a:ln>
        </p:spPr>
      </p:pic>
      <p:sp>
        <p:nvSpPr>
          <p:cNvPr id="223" name="Google Shape;223;p23"/>
          <p:cNvSpPr txBox="1"/>
          <p:nvPr>
            <p:ph type="title"/>
          </p:nvPr>
        </p:nvSpPr>
        <p:spPr>
          <a:xfrm>
            <a:off x="914400" y="152400"/>
            <a:ext cx="7632700"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Первый слой</a:t>
            </a:r>
            <a:endParaRPr/>
          </a:p>
        </p:txBody>
      </p:sp>
      <p:sp>
        <p:nvSpPr>
          <p:cNvPr id="224" name="Google Shape;224;p23"/>
          <p:cNvSpPr/>
          <p:nvPr/>
        </p:nvSpPr>
        <p:spPr>
          <a:xfrm>
            <a:off x="990600" y="4267200"/>
            <a:ext cx="10972800"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rgbClr val="333333"/>
                </a:solidFill>
                <a:latin typeface="Tahoma"/>
                <a:ea typeface="Tahoma"/>
                <a:cs typeface="Tahoma"/>
                <a:sym typeface="Tahoma"/>
              </a:rPr>
              <a:t>Первый слой в Сверточных Нейронных Сетях всегда свёрточный. Вы же помните, какой ввод у этого свёрточного слоя? Как уже говорилось ранее, вводное изображение — это матрица 32 х 32 х 3 с пиксельными значениями. Легче всего понять, что такое свёрточный слой, если представить его в виде фонарика, который светит на верхнюю левую часть изображения. Допустим свет, который излучает этот фонарик, покрывает площадь 5 х 5. А теперь давайте представим, что фонарик движется по всем областям вводного изображения. В терминах компьютерного обучения этот фонарик называется фильтром (иногда нейроном или ядром), а области, на которые он светит, называются рецептивным полем (полем восприятия).</a:t>
            </a:r>
            <a:endParaRPr sz="1800">
              <a:solidFill>
                <a:schemeClr val="dk1"/>
              </a:solidFill>
              <a:latin typeface="Tahoma"/>
              <a:ea typeface="Tahoma"/>
              <a:cs typeface="Tahoma"/>
              <a:sym typeface="Tahom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descr="https://habrastorage.org/files/7b5/19c/bed/7b519cbeda0240c894512b26e9b61770.png" id="229" name="Google Shape;229;p24"/>
          <p:cNvPicPr preferRelativeResize="0"/>
          <p:nvPr/>
        </p:nvPicPr>
        <p:blipFill rotWithShape="1">
          <a:blip r:embed="rId3">
            <a:alphaModFix/>
          </a:blip>
          <a:srcRect b="0" l="0" r="0" t="0"/>
          <a:stretch/>
        </p:blipFill>
        <p:spPr>
          <a:xfrm>
            <a:off x="5934075" y="0"/>
            <a:ext cx="6257925" cy="3390900"/>
          </a:xfrm>
          <a:prstGeom prst="rect">
            <a:avLst/>
          </a:prstGeom>
          <a:noFill/>
          <a:ln>
            <a:noFill/>
          </a:ln>
        </p:spPr>
      </p:pic>
      <p:sp>
        <p:nvSpPr>
          <p:cNvPr id="230" name="Google Shape;230;p24"/>
          <p:cNvSpPr txBox="1"/>
          <p:nvPr>
            <p:ph type="title"/>
          </p:nvPr>
        </p:nvSpPr>
        <p:spPr>
          <a:xfrm>
            <a:off x="914400" y="152400"/>
            <a:ext cx="7632700"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Первый слой</a:t>
            </a:r>
            <a:endParaRPr/>
          </a:p>
        </p:txBody>
      </p:sp>
      <p:sp>
        <p:nvSpPr>
          <p:cNvPr id="231" name="Google Shape;231;p24"/>
          <p:cNvSpPr/>
          <p:nvPr/>
        </p:nvSpPr>
        <p:spPr>
          <a:xfrm>
            <a:off x="780466" y="4381500"/>
            <a:ext cx="11277600"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И в итоге получается одно число. Помните, оно просто символизирует нахождение фильтра в верхнем левом углу изображения. Теперь повторим этот процесс в каждой позиции. (Следующий шаг — перемещение фильтра вправо на единицу, затем еще на единицу вправо и так далее). Каждая уникальная позиция введённого изображения производит число. После прохождения фильтра по всем позициям получается матрица 28 х 28 х 1, которую называют функцией активации или картой признаков. Матрица 28 х 28 получается потому, что есть 784 различных позиции, которые могут пройти через фильтр 5 х 5 изображения 32 х 32. Эти 784 числа преобразуются в матрицу 28 х 28.</a:t>
            </a:r>
            <a:endParaRPr sz="1800">
              <a:solidFill>
                <a:schemeClr val="dk1"/>
              </a:solidFill>
              <a:latin typeface="Tahoma"/>
              <a:ea typeface="Tahoma"/>
              <a:cs typeface="Tahoma"/>
              <a:sym typeface="Tahoma"/>
            </a:endParaRPr>
          </a:p>
        </p:txBody>
      </p:sp>
      <p:sp>
        <p:nvSpPr>
          <p:cNvPr id="232" name="Google Shape;232;p24"/>
          <p:cNvSpPr/>
          <p:nvPr/>
        </p:nvSpPr>
        <p:spPr>
          <a:xfrm>
            <a:off x="780466" y="1295400"/>
            <a:ext cx="5105400"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Теперь давайте за пример возьмем позицию, в которой находится фильтр.  Пусть это будет левый верхний угол. Поскольку фильтр производит свёртку, то есть передвигается по вводному изображению, он умножает значения фильтра на исходные значения пикселей изображения ( поэлементное умножение). Все эти умножения суммируются (всего 75 умножений).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5"/>
          <p:cNvSpPr txBox="1"/>
          <p:nvPr>
            <p:ph type="title"/>
          </p:nvPr>
        </p:nvSpPr>
        <p:spPr>
          <a:xfrm>
            <a:off x="914400" y="228600"/>
            <a:ext cx="4730638"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Первый слой</a:t>
            </a:r>
            <a:endParaRPr/>
          </a:p>
        </p:txBody>
      </p:sp>
      <p:pic>
        <p:nvPicPr>
          <p:cNvPr descr="https://habrastorage.org/r/w1560/files/6c7/80e/369/6c780e369c844752aaffee14bd91aebf.png" id="238" name="Google Shape;238;p25"/>
          <p:cNvPicPr preferRelativeResize="0"/>
          <p:nvPr/>
        </p:nvPicPr>
        <p:blipFill rotWithShape="1">
          <a:blip r:embed="rId3">
            <a:alphaModFix/>
          </a:blip>
          <a:srcRect b="0" l="0" r="0" t="0"/>
          <a:stretch/>
        </p:blipFill>
        <p:spPr>
          <a:xfrm>
            <a:off x="4953000" y="1162049"/>
            <a:ext cx="7140871" cy="3181351"/>
          </a:xfrm>
          <a:prstGeom prst="rect">
            <a:avLst/>
          </a:prstGeom>
          <a:noFill/>
          <a:ln>
            <a:noFill/>
          </a:ln>
        </p:spPr>
      </p:pic>
      <p:sp>
        <p:nvSpPr>
          <p:cNvPr id="239" name="Google Shape;239;p25"/>
          <p:cNvSpPr/>
          <p:nvPr/>
        </p:nvSpPr>
        <p:spPr>
          <a:xfrm>
            <a:off x="914400" y="4343400"/>
            <a:ext cx="11582400" cy="230832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rgbClr val="333333"/>
                </a:solidFill>
                <a:latin typeface="Tahoma"/>
                <a:ea typeface="Tahoma"/>
                <a:cs typeface="Tahoma"/>
                <a:sym typeface="Tahoma"/>
              </a:rPr>
              <a:t>Давайте поговорим о том, что эта свертка на самом деле делает на высоком уровне. Каждый фильтр можно рассматривать как идентификатор свойства. Когда я говорю свойство, я имею в виду прямые границы, простые цвета и кривые. Подумайте о самых простых характеристиках, которые имеют все изображения в общем. Скажем, наш первый фильтр 7 х 7 х 3, и он будет детектором кривых. (Сейчас давайте игнорировать тот факт, что у фильтра глубина 3, и рассмотрим только верхний слой фильтра и изображения, для простоты). У фильтра пиксельная структура, в которой численные значения выше вдоль области, определяющей форму кривой (помните, фильтры, о которых мы говорим, это просто числа!).    </a:t>
            </a:r>
            <a:endParaRPr sz="1800">
              <a:solidFill>
                <a:schemeClr val="dk1"/>
              </a:solidFill>
              <a:latin typeface="Tahoma"/>
              <a:ea typeface="Tahoma"/>
              <a:cs typeface="Tahoma"/>
              <a:sym typeface="Tahom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6"/>
          <p:cNvSpPr txBox="1"/>
          <p:nvPr>
            <p:ph type="title"/>
          </p:nvPr>
        </p:nvSpPr>
        <p:spPr>
          <a:xfrm>
            <a:off x="914400" y="228600"/>
            <a:ext cx="4730638"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Первый слой</a:t>
            </a:r>
            <a:endParaRPr/>
          </a:p>
        </p:txBody>
      </p:sp>
      <p:sp>
        <p:nvSpPr>
          <p:cNvPr id="245" name="Google Shape;245;p26"/>
          <p:cNvSpPr/>
          <p:nvPr/>
        </p:nvSpPr>
        <p:spPr>
          <a:xfrm>
            <a:off x="914400" y="5105400"/>
            <a:ext cx="1074420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Calibri"/>
                <a:ea typeface="Calibri"/>
                <a:cs typeface="Calibri"/>
                <a:sym typeface="Calibri"/>
              </a:rPr>
              <a:t>Вернемся к математической визуализации. Когда у нас в левом верхнем углу вводного изображения есть фильтр, он производит умножение значений фильтра на значения пикселей этой области. Давайте рассмотрим пример изображения, которому мы хотим присвоить класс, и установим фильтр в верхнем левом углу.</a:t>
            </a:r>
            <a:r>
              <a:rPr lang="ru-RU" sz="1800">
                <a:solidFill>
                  <a:srgbClr val="333333"/>
                </a:solidFill>
                <a:latin typeface="Tahoma"/>
                <a:ea typeface="Tahoma"/>
                <a:cs typeface="Tahoma"/>
                <a:sym typeface="Tahoma"/>
              </a:rPr>
              <a:t>  </a:t>
            </a:r>
            <a:endParaRPr sz="1800">
              <a:solidFill>
                <a:schemeClr val="dk1"/>
              </a:solidFill>
              <a:latin typeface="Tahoma"/>
              <a:ea typeface="Tahoma"/>
              <a:cs typeface="Tahoma"/>
              <a:sym typeface="Tahoma"/>
            </a:endParaRPr>
          </a:p>
        </p:txBody>
      </p:sp>
      <p:pic>
        <p:nvPicPr>
          <p:cNvPr descr="https://habrastorage.org/r/w1560/files/179/ea0/6aa/179ea06aad0049b888078d858d100cb4.png" id="246" name="Google Shape;246;p26"/>
          <p:cNvPicPr preferRelativeResize="0"/>
          <p:nvPr/>
        </p:nvPicPr>
        <p:blipFill rotWithShape="1">
          <a:blip r:embed="rId3">
            <a:alphaModFix/>
          </a:blip>
          <a:srcRect b="0" l="0" r="0" t="0"/>
          <a:stretch/>
        </p:blipFill>
        <p:spPr>
          <a:xfrm>
            <a:off x="1905000" y="1524000"/>
            <a:ext cx="8783736" cy="311856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7"/>
          <p:cNvSpPr txBox="1"/>
          <p:nvPr>
            <p:ph type="title"/>
          </p:nvPr>
        </p:nvSpPr>
        <p:spPr>
          <a:xfrm>
            <a:off x="914400" y="228600"/>
            <a:ext cx="4730638"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Первый слой</a:t>
            </a:r>
            <a:endParaRPr/>
          </a:p>
        </p:txBody>
      </p:sp>
      <p:pic>
        <p:nvPicPr>
          <p:cNvPr descr="https://habrastorage.org/r/w1560/files/10c/fea/663/10cfea663feb4f229e95f345080158dd.png" id="252" name="Google Shape;252;p27"/>
          <p:cNvPicPr preferRelativeResize="0"/>
          <p:nvPr/>
        </p:nvPicPr>
        <p:blipFill rotWithShape="1">
          <a:blip r:embed="rId3">
            <a:alphaModFix/>
          </a:blip>
          <a:srcRect b="0" l="0" r="0" t="0"/>
          <a:stretch/>
        </p:blipFill>
        <p:spPr>
          <a:xfrm>
            <a:off x="1066800" y="2362200"/>
            <a:ext cx="6772275" cy="2552700"/>
          </a:xfrm>
          <a:prstGeom prst="rect">
            <a:avLst/>
          </a:prstGeom>
          <a:noFill/>
          <a:ln>
            <a:noFill/>
          </a:ln>
        </p:spPr>
      </p:pic>
      <p:sp>
        <p:nvSpPr>
          <p:cNvPr id="253" name="Google Shape;253;p27"/>
          <p:cNvSpPr/>
          <p:nvPr/>
        </p:nvSpPr>
        <p:spPr>
          <a:xfrm>
            <a:off x="1066800" y="1438870"/>
            <a:ext cx="609600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rgbClr val="333333"/>
                </a:solidFill>
                <a:latin typeface="Arial"/>
                <a:ea typeface="Arial"/>
                <a:cs typeface="Arial"/>
                <a:sym typeface="Arial"/>
              </a:rPr>
              <a:t>Помните, всё что нам нужно, это умножить значения фильтра на исходные значения пикселей изображения.</a:t>
            </a:r>
            <a:endParaRPr sz="1800">
              <a:solidFill>
                <a:schemeClr val="dk1"/>
              </a:solidFill>
              <a:latin typeface="Calibri"/>
              <a:ea typeface="Calibri"/>
              <a:cs typeface="Calibri"/>
              <a:sym typeface="Calibri"/>
            </a:endParaRPr>
          </a:p>
        </p:txBody>
      </p:sp>
      <p:sp>
        <p:nvSpPr>
          <p:cNvPr id="254" name="Google Shape;254;p27"/>
          <p:cNvSpPr/>
          <p:nvPr/>
        </p:nvSpPr>
        <p:spPr>
          <a:xfrm>
            <a:off x="1060580" y="5029200"/>
            <a:ext cx="1036320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rgbClr val="333333"/>
                </a:solidFill>
                <a:latin typeface="Arial"/>
                <a:ea typeface="Arial"/>
                <a:cs typeface="Arial"/>
                <a:sym typeface="Arial"/>
              </a:rPr>
              <a:t>По сути, если на вводном изображении есть форма, в общих чертах похожая на кривую, которую представляет этот фильтр, и все умноженные значения суммируются, то результатом будет большое значение! Теперь давайте посмотрим, что произойдёт, когда мы переместим фильтр.</a:t>
            </a:r>
            <a:endParaRPr sz="1800">
              <a:solidFill>
                <a:schemeClr val="dk1"/>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8"/>
          <p:cNvSpPr txBox="1"/>
          <p:nvPr>
            <p:ph type="title"/>
          </p:nvPr>
        </p:nvSpPr>
        <p:spPr>
          <a:xfrm>
            <a:off x="914400" y="228600"/>
            <a:ext cx="4730638"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Первый слой</a:t>
            </a:r>
            <a:endParaRPr/>
          </a:p>
        </p:txBody>
      </p:sp>
      <p:pic>
        <p:nvPicPr>
          <p:cNvPr descr="https://habrastorage.org/r/w1560/files/749/838/823/74983882313d419a820c1d280df78b86.png" id="260" name="Google Shape;260;p28"/>
          <p:cNvPicPr preferRelativeResize="0"/>
          <p:nvPr/>
        </p:nvPicPr>
        <p:blipFill rotWithShape="1">
          <a:blip r:embed="rId3">
            <a:alphaModFix/>
          </a:blip>
          <a:srcRect b="0" l="0" r="0" t="0"/>
          <a:stretch/>
        </p:blipFill>
        <p:spPr>
          <a:xfrm>
            <a:off x="914400" y="1676400"/>
            <a:ext cx="6838950" cy="2390775"/>
          </a:xfrm>
          <a:prstGeom prst="rect">
            <a:avLst/>
          </a:prstGeom>
          <a:noFill/>
          <a:ln>
            <a:noFill/>
          </a:ln>
        </p:spPr>
      </p:pic>
      <p:sp>
        <p:nvSpPr>
          <p:cNvPr id="261" name="Google Shape;261;p28"/>
          <p:cNvSpPr/>
          <p:nvPr/>
        </p:nvSpPr>
        <p:spPr>
          <a:xfrm>
            <a:off x="881742" y="4067175"/>
            <a:ext cx="7652657"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br>
              <a:rPr lang="ru-RU" sz="1800">
                <a:solidFill>
                  <a:schemeClr val="dk1"/>
                </a:solidFill>
                <a:latin typeface="Calibri"/>
                <a:ea typeface="Calibri"/>
                <a:cs typeface="Calibri"/>
                <a:sym typeface="Calibri"/>
              </a:rPr>
            </a:br>
            <a:r>
              <a:rPr lang="ru-RU" sz="1800">
                <a:solidFill>
                  <a:srgbClr val="333333"/>
                </a:solidFill>
                <a:latin typeface="Arial"/>
                <a:ea typeface="Arial"/>
                <a:cs typeface="Arial"/>
                <a:sym typeface="Arial"/>
              </a:rPr>
              <a:t>Значение намного ниже! Это потому, что в новой области изображения нет ничего, что фильтр определения кривой мог засечь. Помните, что вывод этого свёрточного слоя — карта свойств. В самом простом случае, при наличии одного фильтра свертки (и если этот фильтр — детектор кривой), карта свойств покажет области, в которых больше вероятности наличия кривых.</a:t>
            </a:r>
            <a:endParaRPr sz="1800">
              <a:solidFill>
                <a:schemeClr val="dk1"/>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9"/>
          <p:cNvSpPr txBox="1"/>
          <p:nvPr>
            <p:ph type="title"/>
          </p:nvPr>
        </p:nvSpPr>
        <p:spPr>
          <a:xfrm>
            <a:off x="914400" y="228600"/>
            <a:ext cx="4730638"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Пример</a:t>
            </a:r>
            <a:endParaRPr/>
          </a:p>
        </p:txBody>
      </p:sp>
      <p:pic>
        <p:nvPicPr>
          <p:cNvPr id="267" name="Google Shape;267;p29"/>
          <p:cNvPicPr preferRelativeResize="0"/>
          <p:nvPr/>
        </p:nvPicPr>
        <p:blipFill rotWithShape="1">
          <a:blip r:embed="rId3">
            <a:alphaModFix/>
          </a:blip>
          <a:srcRect b="0" l="0" r="0" t="0"/>
          <a:stretch/>
        </p:blipFill>
        <p:spPr>
          <a:xfrm>
            <a:off x="2971800" y="1752600"/>
            <a:ext cx="6964960" cy="35813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3"/>
          <p:cNvPicPr preferRelativeResize="0"/>
          <p:nvPr/>
        </p:nvPicPr>
        <p:blipFill rotWithShape="1">
          <a:blip r:embed="rId3">
            <a:alphaModFix/>
          </a:blip>
          <a:srcRect b="0" l="0" r="0" t="0"/>
          <a:stretch/>
        </p:blipFill>
        <p:spPr>
          <a:xfrm>
            <a:off x="5381625" y="2714625"/>
            <a:ext cx="1428750" cy="1428750"/>
          </a:xfrm>
          <a:prstGeom prst="rect">
            <a:avLst/>
          </a:prstGeom>
          <a:noFill/>
          <a:ln>
            <a:noFill/>
          </a:ln>
        </p:spPr>
      </p:pic>
      <p:sp>
        <p:nvSpPr>
          <p:cNvPr id="62" name="Google Shape;62;p3"/>
          <p:cNvSpPr/>
          <p:nvPr/>
        </p:nvSpPr>
        <p:spPr>
          <a:xfrm>
            <a:off x="1219200" y="2074943"/>
            <a:ext cx="6096000" cy="774571"/>
          </a:xfrm>
          <a:prstGeom prst="rect">
            <a:avLst/>
          </a:prstGeom>
          <a:noFill/>
          <a:ln>
            <a:noFill/>
          </a:ln>
        </p:spPr>
        <p:txBody>
          <a:bodyPr anchorCtr="0" anchor="t" bIns="45700" lIns="91425" spcFirstLastPara="1" rIns="91425" wrap="square" tIns="45700">
            <a:spAutoFit/>
          </a:bodyPr>
          <a:lstStyle/>
          <a:p>
            <a:pPr indent="0" lvl="0" marL="12700" marR="0" rtl="0" algn="l">
              <a:lnSpc>
                <a:spcPct val="100000"/>
              </a:lnSpc>
              <a:spcBef>
                <a:spcPts val="0"/>
              </a:spcBef>
              <a:spcAft>
                <a:spcPts val="0"/>
              </a:spcAft>
              <a:buNone/>
            </a:pPr>
            <a:r>
              <a:rPr lang="ru-RU" sz="1800">
                <a:solidFill>
                  <a:schemeClr val="dk1"/>
                </a:solidFill>
                <a:latin typeface="Tahoma"/>
                <a:ea typeface="Tahoma"/>
                <a:cs typeface="Tahoma"/>
                <a:sym typeface="Tahoma"/>
              </a:rPr>
              <a:t>Задача: Предсказать положение</a:t>
            </a:r>
            <a:endParaRPr/>
          </a:p>
          <a:p>
            <a:pPr indent="0" lvl="0" marL="12700" marR="0" rtl="0" algn="l">
              <a:lnSpc>
                <a:spcPct val="100000"/>
              </a:lnSpc>
              <a:spcBef>
                <a:spcPts val="955"/>
              </a:spcBef>
              <a:spcAft>
                <a:spcPts val="0"/>
              </a:spcAft>
              <a:buNone/>
            </a:pPr>
            <a:r>
              <a:rPr lang="ru-RU" sz="1800">
                <a:solidFill>
                  <a:schemeClr val="dk1"/>
                </a:solidFill>
                <a:latin typeface="Tahoma"/>
                <a:ea typeface="Tahoma"/>
                <a:cs typeface="Tahoma"/>
                <a:sym typeface="Tahoma"/>
              </a:rPr>
              <a:t>Точки на экране.</a:t>
            </a:r>
            <a:endParaRPr sz="1800">
              <a:solidFill>
                <a:schemeClr val="dk1"/>
              </a:solidFill>
              <a:latin typeface="Tahoma"/>
              <a:ea typeface="Tahoma"/>
              <a:cs typeface="Tahoma"/>
              <a:sym typeface="Tahoma"/>
            </a:endParaRPr>
          </a:p>
        </p:txBody>
      </p:sp>
      <p:sp>
        <p:nvSpPr>
          <p:cNvPr id="63" name="Google Shape;63;p3"/>
          <p:cNvSpPr txBox="1"/>
          <p:nvPr/>
        </p:nvSpPr>
        <p:spPr>
          <a:xfrm>
            <a:off x="7315200" y="2097453"/>
            <a:ext cx="449580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Tahoma"/>
                <a:ea typeface="Tahoma"/>
                <a:cs typeface="Tahoma"/>
                <a:sym typeface="Tahoma"/>
              </a:rPr>
              <a:t>Сколько существует вариантов положения точки на экране? </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 name="Google Shape;64;p3"/>
          <p:cNvSpPr txBox="1"/>
          <p:nvPr/>
        </p:nvSpPr>
        <p:spPr>
          <a:xfrm>
            <a:off x="7162800" y="4420374"/>
            <a:ext cx="449580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Tahoma"/>
                <a:ea typeface="Tahoma"/>
                <a:cs typeface="Tahoma"/>
                <a:sym typeface="Tahoma"/>
              </a:rPr>
              <a:t>Вероятность того, что точка находится в любом из пикселей равна единице деленой на разрешение экрана</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 name="Google Shape;65;p3"/>
          <p:cNvSpPr txBox="1"/>
          <p:nvPr/>
        </p:nvSpPr>
        <p:spPr>
          <a:xfrm>
            <a:off x="1295400" y="4143375"/>
            <a:ext cx="4495800"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1800">
                <a:solidFill>
                  <a:schemeClr val="dk1"/>
                </a:solidFill>
                <a:latin typeface="Tahoma"/>
                <a:ea typeface="Tahoma"/>
                <a:cs typeface="Tahoma"/>
                <a:sym typeface="Tahoma"/>
              </a:rPr>
              <a:t>Точка может находится в любом</a:t>
            </a:r>
            <a:endParaRPr/>
          </a:p>
          <a:p>
            <a:pPr indent="0" lvl="0" marL="0" marR="0" rtl="0" algn="l">
              <a:spcBef>
                <a:spcPts val="0"/>
              </a:spcBef>
              <a:spcAft>
                <a:spcPts val="0"/>
              </a:spcAft>
              <a:buNone/>
            </a:pPr>
            <a:r>
              <a:rPr lang="ru-RU" sz="1800">
                <a:solidFill>
                  <a:schemeClr val="dk1"/>
                </a:solidFill>
                <a:latin typeface="Tahoma"/>
                <a:ea typeface="Tahoma"/>
                <a:cs typeface="Tahoma"/>
                <a:sym typeface="Tahoma"/>
              </a:rPr>
              <a:t>из пикселей на экране. То есть количество вариантов положения точки равно разрешению экрана.</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 name="Google Shape;66;p3"/>
          <p:cNvSpPr txBox="1"/>
          <p:nvPr>
            <p:ph type="title"/>
          </p:nvPr>
        </p:nvSpPr>
        <p:spPr>
          <a:xfrm>
            <a:off x="990600" y="304800"/>
            <a:ext cx="9912238" cy="1846659"/>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Предсказание точки-одиночки</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id="272" name="Google Shape;272;p30"/>
          <p:cNvPicPr preferRelativeResize="0"/>
          <p:nvPr/>
        </p:nvPicPr>
        <p:blipFill rotWithShape="1">
          <a:blip r:embed="rId3">
            <a:alphaModFix/>
          </a:blip>
          <a:srcRect b="0" l="0" r="0" t="0"/>
          <a:stretch/>
        </p:blipFill>
        <p:spPr>
          <a:xfrm>
            <a:off x="2133600" y="1371600"/>
            <a:ext cx="8382000" cy="5029200"/>
          </a:xfrm>
          <a:prstGeom prst="rect">
            <a:avLst/>
          </a:prstGeom>
          <a:noFill/>
          <a:ln>
            <a:noFill/>
          </a:ln>
        </p:spPr>
      </p:pic>
      <p:sp>
        <p:nvSpPr>
          <p:cNvPr id="273" name="Google Shape;273;p30"/>
          <p:cNvSpPr txBox="1"/>
          <p:nvPr>
            <p:ph type="title"/>
          </p:nvPr>
        </p:nvSpPr>
        <p:spPr>
          <a:xfrm>
            <a:off x="838200" y="304800"/>
            <a:ext cx="7632700"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Примеры слоев</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pic>
        <p:nvPicPr>
          <p:cNvPr id="278" name="Google Shape;278;p31"/>
          <p:cNvPicPr preferRelativeResize="0"/>
          <p:nvPr/>
        </p:nvPicPr>
        <p:blipFill rotWithShape="1">
          <a:blip r:embed="rId3">
            <a:alphaModFix/>
          </a:blip>
          <a:srcRect b="0" l="0" r="0" t="0"/>
          <a:stretch/>
        </p:blipFill>
        <p:spPr>
          <a:xfrm>
            <a:off x="2819400" y="1447800"/>
            <a:ext cx="6585991" cy="5122481"/>
          </a:xfrm>
          <a:prstGeom prst="rect">
            <a:avLst/>
          </a:prstGeom>
          <a:noFill/>
          <a:ln>
            <a:noFill/>
          </a:ln>
        </p:spPr>
      </p:pic>
      <p:sp>
        <p:nvSpPr>
          <p:cNvPr id="279" name="Google Shape;279;p31"/>
          <p:cNvSpPr txBox="1"/>
          <p:nvPr/>
        </p:nvSpPr>
        <p:spPr>
          <a:xfrm>
            <a:off x="990600" y="304800"/>
            <a:ext cx="7632700" cy="9398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0" i="0" lang="ru-RU" sz="6000">
                <a:solidFill>
                  <a:srgbClr val="191A0D"/>
                </a:solidFill>
                <a:latin typeface="Tahoma"/>
                <a:ea typeface="Tahoma"/>
                <a:cs typeface="Tahoma"/>
                <a:sym typeface="Tahoma"/>
              </a:rPr>
              <a:t>Примеры слоев</a:t>
            </a:r>
            <a:endParaRPr b="0" i="0" sz="6000">
              <a:solidFill>
                <a:srgbClr val="191A0D"/>
              </a:solidFill>
              <a:latin typeface="Tahoma"/>
              <a:ea typeface="Tahoma"/>
              <a:cs typeface="Tahoma"/>
              <a:sym typeface="Tahom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pic>
        <p:nvPicPr>
          <p:cNvPr id="284" name="Google Shape;284;p32"/>
          <p:cNvPicPr preferRelativeResize="0"/>
          <p:nvPr/>
        </p:nvPicPr>
        <p:blipFill rotWithShape="1">
          <a:blip r:embed="rId3">
            <a:alphaModFix/>
          </a:blip>
          <a:srcRect b="0" l="0" r="0" t="0"/>
          <a:stretch/>
        </p:blipFill>
        <p:spPr>
          <a:xfrm>
            <a:off x="1097278" y="2302625"/>
            <a:ext cx="5403272" cy="4348975"/>
          </a:xfrm>
          <a:prstGeom prst="rect">
            <a:avLst/>
          </a:prstGeom>
          <a:noFill/>
          <a:ln>
            <a:noFill/>
          </a:ln>
        </p:spPr>
      </p:pic>
      <p:pic>
        <p:nvPicPr>
          <p:cNvPr id="285" name="Google Shape;285;p32"/>
          <p:cNvPicPr preferRelativeResize="0"/>
          <p:nvPr/>
        </p:nvPicPr>
        <p:blipFill rotWithShape="1">
          <a:blip r:embed="rId4">
            <a:alphaModFix/>
          </a:blip>
          <a:srcRect b="0" l="0" r="0" t="0"/>
          <a:stretch/>
        </p:blipFill>
        <p:spPr>
          <a:xfrm>
            <a:off x="6774871" y="2440495"/>
            <a:ext cx="5051008" cy="4073235"/>
          </a:xfrm>
          <a:prstGeom prst="rect">
            <a:avLst/>
          </a:prstGeom>
          <a:noFill/>
          <a:ln>
            <a:noFill/>
          </a:ln>
        </p:spPr>
      </p:pic>
      <p:sp>
        <p:nvSpPr>
          <p:cNvPr id="286" name="Google Shape;286;p32"/>
          <p:cNvSpPr txBox="1"/>
          <p:nvPr>
            <p:ph type="title"/>
          </p:nvPr>
        </p:nvSpPr>
        <p:spPr>
          <a:xfrm>
            <a:off x="838200" y="304800"/>
            <a:ext cx="7632700"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Примеры слоев</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pic>
        <p:nvPicPr>
          <p:cNvPr id="291" name="Google Shape;291;p33"/>
          <p:cNvPicPr preferRelativeResize="0"/>
          <p:nvPr/>
        </p:nvPicPr>
        <p:blipFill rotWithShape="1">
          <a:blip r:embed="rId3">
            <a:alphaModFix/>
          </a:blip>
          <a:srcRect b="0" l="0" r="0" t="0"/>
          <a:stretch/>
        </p:blipFill>
        <p:spPr>
          <a:xfrm>
            <a:off x="1371598" y="2285998"/>
            <a:ext cx="5153890" cy="4340910"/>
          </a:xfrm>
          <a:prstGeom prst="rect">
            <a:avLst/>
          </a:prstGeom>
          <a:noFill/>
          <a:ln>
            <a:noFill/>
          </a:ln>
        </p:spPr>
      </p:pic>
      <p:pic>
        <p:nvPicPr>
          <p:cNvPr id="292" name="Google Shape;292;p33"/>
          <p:cNvPicPr preferRelativeResize="0"/>
          <p:nvPr/>
        </p:nvPicPr>
        <p:blipFill rotWithShape="1">
          <a:blip r:embed="rId4">
            <a:alphaModFix/>
          </a:blip>
          <a:srcRect b="0" l="0" r="0" t="0"/>
          <a:stretch/>
        </p:blipFill>
        <p:spPr>
          <a:xfrm>
            <a:off x="6806153" y="2360812"/>
            <a:ext cx="5189110" cy="4011670"/>
          </a:xfrm>
          <a:prstGeom prst="rect">
            <a:avLst/>
          </a:prstGeom>
          <a:noFill/>
          <a:ln>
            <a:noFill/>
          </a:ln>
        </p:spPr>
      </p:pic>
      <p:sp>
        <p:nvSpPr>
          <p:cNvPr id="293" name="Google Shape;293;p33"/>
          <p:cNvSpPr txBox="1"/>
          <p:nvPr>
            <p:ph type="title"/>
          </p:nvPr>
        </p:nvSpPr>
        <p:spPr>
          <a:xfrm>
            <a:off x="838200" y="304800"/>
            <a:ext cx="7632700"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Примеры слоев</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34"/>
          <p:cNvPicPr preferRelativeResize="0"/>
          <p:nvPr/>
        </p:nvPicPr>
        <p:blipFill rotWithShape="1">
          <a:blip r:embed="rId3">
            <a:alphaModFix/>
          </a:blip>
          <a:srcRect b="0" l="0" r="0" t="0"/>
          <a:stretch/>
        </p:blipFill>
        <p:spPr>
          <a:xfrm>
            <a:off x="1251043" y="1820485"/>
            <a:ext cx="5749286" cy="4638502"/>
          </a:xfrm>
          <a:prstGeom prst="rect">
            <a:avLst/>
          </a:prstGeom>
          <a:noFill/>
          <a:ln>
            <a:noFill/>
          </a:ln>
        </p:spPr>
      </p:pic>
      <p:pic>
        <p:nvPicPr>
          <p:cNvPr id="299" name="Google Shape;299;p34"/>
          <p:cNvPicPr preferRelativeResize="0"/>
          <p:nvPr/>
        </p:nvPicPr>
        <p:blipFill rotWithShape="1">
          <a:blip r:embed="rId4">
            <a:alphaModFix/>
          </a:blip>
          <a:srcRect b="0" l="0" r="0" t="0"/>
          <a:stretch/>
        </p:blipFill>
        <p:spPr>
          <a:xfrm>
            <a:off x="7161218" y="2385752"/>
            <a:ext cx="5030780" cy="3374966"/>
          </a:xfrm>
          <a:prstGeom prst="rect">
            <a:avLst/>
          </a:prstGeom>
          <a:noFill/>
          <a:ln>
            <a:noFill/>
          </a:ln>
        </p:spPr>
      </p:pic>
      <p:sp>
        <p:nvSpPr>
          <p:cNvPr id="300" name="Google Shape;300;p34"/>
          <p:cNvSpPr txBox="1"/>
          <p:nvPr/>
        </p:nvSpPr>
        <p:spPr>
          <a:xfrm>
            <a:off x="838200" y="304800"/>
            <a:ext cx="7632700" cy="9398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0" i="0" lang="ru-RU" sz="6000">
                <a:solidFill>
                  <a:srgbClr val="191A0D"/>
                </a:solidFill>
                <a:latin typeface="Tahoma"/>
                <a:ea typeface="Tahoma"/>
                <a:cs typeface="Tahoma"/>
                <a:sym typeface="Tahoma"/>
              </a:rPr>
              <a:t>Примеры слоев</a:t>
            </a:r>
            <a:endParaRPr b="0" i="0" sz="6000">
              <a:solidFill>
                <a:srgbClr val="191A0D"/>
              </a:solidFill>
              <a:latin typeface="Tahoma"/>
              <a:ea typeface="Tahoma"/>
              <a:cs typeface="Tahoma"/>
              <a:sym typeface="Tahoma"/>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pic>
        <p:nvPicPr>
          <p:cNvPr id="305" name="Google Shape;305;p35"/>
          <p:cNvPicPr preferRelativeResize="0"/>
          <p:nvPr/>
        </p:nvPicPr>
        <p:blipFill rotWithShape="1">
          <a:blip r:embed="rId3">
            <a:alphaModFix/>
          </a:blip>
          <a:srcRect b="0" l="0" r="0" t="0"/>
          <a:stretch/>
        </p:blipFill>
        <p:spPr>
          <a:xfrm>
            <a:off x="1295400" y="1447800"/>
            <a:ext cx="9753599" cy="3162299"/>
          </a:xfrm>
          <a:prstGeom prst="rect">
            <a:avLst/>
          </a:prstGeom>
          <a:noFill/>
          <a:ln>
            <a:noFill/>
          </a:ln>
        </p:spPr>
      </p:pic>
      <p:sp>
        <p:nvSpPr>
          <p:cNvPr id="306" name="Google Shape;306;p35"/>
          <p:cNvSpPr/>
          <p:nvPr/>
        </p:nvSpPr>
        <p:spPr>
          <a:xfrm>
            <a:off x="1295400" y="4760063"/>
            <a:ext cx="8763000"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ru-RU" sz="1800">
                <a:solidFill>
                  <a:srgbClr val="333333"/>
                </a:solidFill>
                <a:latin typeface="Arial"/>
                <a:ea typeface="Arial"/>
                <a:cs typeface="Arial"/>
                <a:sym typeface="Arial"/>
              </a:rPr>
              <a:t>Сегментация изображения</a:t>
            </a:r>
            <a:r>
              <a:rPr lang="ru-RU" sz="1800">
                <a:solidFill>
                  <a:srgbClr val="333333"/>
                </a:solidFill>
                <a:latin typeface="Arial"/>
                <a:ea typeface="Arial"/>
                <a:cs typeface="Arial"/>
                <a:sym typeface="Arial"/>
              </a:rPr>
              <a:t> — это разбиение изображения на множество покрывающих его областей. Сегментация применяется во многих областях, например, в производстве для индикации дефектов при сборке деталей, в медицине для первичной обработки снимков, также для составления карт местности по снимкам со спутников.</a:t>
            </a:r>
            <a:endParaRPr sz="1800">
              <a:solidFill>
                <a:schemeClr val="dk1"/>
              </a:solidFill>
              <a:latin typeface="Calibri"/>
              <a:ea typeface="Calibri"/>
              <a:cs typeface="Calibri"/>
              <a:sym typeface="Calibri"/>
            </a:endParaRPr>
          </a:p>
        </p:txBody>
      </p:sp>
      <p:sp>
        <p:nvSpPr>
          <p:cNvPr id="307" name="Google Shape;307;p35"/>
          <p:cNvSpPr txBox="1"/>
          <p:nvPr>
            <p:ph type="title"/>
          </p:nvPr>
        </p:nvSpPr>
        <p:spPr>
          <a:xfrm>
            <a:off x="1321837" y="228600"/>
            <a:ext cx="7632700" cy="939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Сегментация</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4"/>
          <p:cNvSpPr txBox="1"/>
          <p:nvPr/>
        </p:nvSpPr>
        <p:spPr>
          <a:xfrm>
            <a:off x="762000" y="2169363"/>
            <a:ext cx="1967864" cy="3333750"/>
          </a:xfrm>
          <a:prstGeom prst="rect">
            <a:avLst/>
          </a:prstGeom>
          <a:noFill/>
          <a:ln>
            <a:noFill/>
          </a:ln>
        </p:spPr>
        <p:txBody>
          <a:bodyPr anchorCtr="0" anchor="t" bIns="0" lIns="0" spcFirstLastPara="1" rIns="0" wrap="square" tIns="121275">
            <a:spAutoFit/>
          </a:bodyPr>
          <a:lstStyle/>
          <a:p>
            <a:pPr indent="0" lvl="0" marL="12700" marR="0" rtl="0" algn="l">
              <a:lnSpc>
                <a:spcPct val="100000"/>
              </a:lnSpc>
              <a:spcBef>
                <a:spcPts val="0"/>
              </a:spcBef>
              <a:spcAft>
                <a:spcPts val="0"/>
              </a:spcAft>
              <a:buNone/>
            </a:pPr>
            <a:r>
              <a:rPr lang="ru-RU" sz="2000">
                <a:solidFill>
                  <a:srgbClr val="191A0D"/>
                </a:solidFill>
                <a:latin typeface="Tahoma"/>
                <a:ea typeface="Tahoma"/>
                <a:cs typeface="Tahoma"/>
                <a:sym typeface="Tahoma"/>
              </a:rPr>
              <a:t>Наш новый пример</a:t>
            </a:r>
            <a:endParaRPr sz="2000">
              <a:solidFill>
                <a:schemeClr val="dk1"/>
              </a:solidFill>
              <a:latin typeface="Tahoma"/>
              <a:ea typeface="Tahoma"/>
              <a:cs typeface="Tahoma"/>
              <a:sym typeface="Tahoma"/>
            </a:endParaRPr>
          </a:p>
          <a:p>
            <a:pPr indent="-127000" lvl="0" marL="12700" marR="116204" rtl="0" algn="l">
              <a:lnSpc>
                <a:spcPct val="135700"/>
              </a:lnSpc>
              <a:spcBef>
                <a:spcPts val="0"/>
              </a:spcBef>
              <a:spcAft>
                <a:spcPts val="0"/>
              </a:spcAft>
              <a:buClr>
                <a:srgbClr val="191A0D"/>
              </a:buClr>
              <a:buSzPts val="2000"/>
              <a:buFont typeface="Tahoma"/>
              <a:buChar char="■"/>
            </a:pPr>
            <a:r>
              <a:rPr lang="ru-RU" sz="2000">
                <a:solidFill>
                  <a:srgbClr val="191A0D"/>
                </a:solidFill>
                <a:latin typeface="Tahoma"/>
                <a:ea typeface="Tahoma"/>
                <a:cs typeface="Tahoma"/>
                <a:sym typeface="Tahoma"/>
              </a:rPr>
              <a:t>x, y = 6, 3.2  Множество первое</a:t>
            </a:r>
            <a:endParaRPr sz="2000">
              <a:solidFill>
                <a:schemeClr val="dk1"/>
              </a:solidFill>
              <a:latin typeface="Tahoma"/>
              <a:ea typeface="Tahoma"/>
              <a:cs typeface="Tahoma"/>
              <a:sym typeface="Tahoma"/>
            </a:endParaRPr>
          </a:p>
          <a:p>
            <a:pPr indent="-384175" lvl="0" marL="396240" marR="0" rtl="0" algn="l">
              <a:lnSpc>
                <a:spcPct val="100000"/>
              </a:lnSpc>
              <a:spcBef>
                <a:spcPts val="855"/>
              </a:spcBef>
              <a:spcAft>
                <a:spcPts val="0"/>
              </a:spcAft>
              <a:buClr>
                <a:srgbClr val="191A0D"/>
              </a:buClr>
              <a:buSzPts val="2000"/>
              <a:buFont typeface="Tahoma"/>
              <a:buChar char="■"/>
            </a:pPr>
            <a:r>
              <a:rPr lang="ru-RU" sz="2000">
                <a:solidFill>
                  <a:srgbClr val="191A0D"/>
                </a:solidFill>
                <a:latin typeface="Tahoma"/>
                <a:ea typeface="Tahoma"/>
                <a:cs typeface="Tahoma"/>
                <a:sym typeface="Tahoma"/>
              </a:rPr>
              <a:t>x1 = [2,3,4,4,7,9]</a:t>
            </a:r>
            <a:endParaRPr sz="2000">
              <a:solidFill>
                <a:schemeClr val="dk1"/>
              </a:solidFill>
              <a:latin typeface="Tahoma"/>
              <a:ea typeface="Tahoma"/>
              <a:cs typeface="Tahoma"/>
              <a:sym typeface="Tahoma"/>
            </a:endParaRPr>
          </a:p>
          <a:p>
            <a:pPr indent="-384175" lvl="0" marL="396240" marR="0" rtl="0" algn="l">
              <a:lnSpc>
                <a:spcPct val="100000"/>
              </a:lnSpc>
              <a:spcBef>
                <a:spcPts val="855"/>
              </a:spcBef>
              <a:spcAft>
                <a:spcPts val="0"/>
              </a:spcAft>
              <a:buClr>
                <a:srgbClr val="191A0D"/>
              </a:buClr>
              <a:buSzPts val="2000"/>
              <a:buFont typeface="Tahoma"/>
              <a:buChar char="■"/>
            </a:pPr>
            <a:r>
              <a:rPr lang="ru-RU" sz="2000">
                <a:solidFill>
                  <a:srgbClr val="191A0D"/>
                </a:solidFill>
                <a:latin typeface="Tahoma"/>
                <a:ea typeface="Tahoma"/>
                <a:cs typeface="Tahoma"/>
                <a:sym typeface="Tahoma"/>
              </a:rPr>
              <a:t>y1 = [1,3,2,4,4,5]</a:t>
            </a:r>
            <a:endParaRPr sz="2000">
              <a:solidFill>
                <a:schemeClr val="dk1"/>
              </a:solidFill>
              <a:latin typeface="Tahoma"/>
              <a:ea typeface="Tahoma"/>
              <a:cs typeface="Tahoma"/>
              <a:sym typeface="Tahoma"/>
            </a:endParaRPr>
          </a:p>
          <a:p>
            <a:pPr indent="0" lvl="0" marL="12700" marR="0" rtl="0" algn="l">
              <a:lnSpc>
                <a:spcPct val="100000"/>
              </a:lnSpc>
              <a:spcBef>
                <a:spcPts val="855"/>
              </a:spcBef>
              <a:spcAft>
                <a:spcPts val="0"/>
              </a:spcAft>
              <a:buNone/>
            </a:pPr>
            <a:r>
              <a:rPr lang="ru-RU" sz="2000">
                <a:solidFill>
                  <a:srgbClr val="191A0D"/>
                </a:solidFill>
                <a:latin typeface="Tahoma"/>
                <a:ea typeface="Tahoma"/>
                <a:cs typeface="Tahoma"/>
                <a:sym typeface="Tahoma"/>
              </a:rPr>
              <a:t>Множество второе</a:t>
            </a:r>
            <a:endParaRPr sz="2000">
              <a:solidFill>
                <a:schemeClr val="dk1"/>
              </a:solidFill>
              <a:latin typeface="Tahoma"/>
              <a:ea typeface="Tahoma"/>
              <a:cs typeface="Tahoma"/>
              <a:sym typeface="Tahoma"/>
            </a:endParaRPr>
          </a:p>
          <a:p>
            <a:pPr indent="-384175" lvl="0" marL="396240" marR="0" rtl="0" algn="l">
              <a:lnSpc>
                <a:spcPct val="100000"/>
              </a:lnSpc>
              <a:spcBef>
                <a:spcPts val="860"/>
              </a:spcBef>
              <a:spcAft>
                <a:spcPts val="0"/>
              </a:spcAft>
              <a:buClr>
                <a:srgbClr val="191A0D"/>
              </a:buClr>
              <a:buSzPts val="2000"/>
              <a:buFont typeface="Tahoma"/>
              <a:buChar char="■"/>
            </a:pPr>
            <a:r>
              <a:rPr lang="ru-RU" sz="2000">
                <a:solidFill>
                  <a:srgbClr val="191A0D"/>
                </a:solidFill>
                <a:latin typeface="Tahoma"/>
                <a:ea typeface="Tahoma"/>
                <a:cs typeface="Tahoma"/>
                <a:sym typeface="Tahoma"/>
              </a:rPr>
              <a:t>x2 = [4,6,6.5,7,9]</a:t>
            </a:r>
            <a:endParaRPr sz="2000">
              <a:solidFill>
                <a:schemeClr val="dk1"/>
              </a:solidFill>
              <a:latin typeface="Tahoma"/>
              <a:ea typeface="Tahoma"/>
              <a:cs typeface="Tahoma"/>
              <a:sym typeface="Tahoma"/>
            </a:endParaRPr>
          </a:p>
          <a:p>
            <a:pPr indent="-384175" lvl="0" marL="396240" marR="0" rtl="0" algn="l">
              <a:lnSpc>
                <a:spcPct val="100000"/>
              </a:lnSpc>
              <a:spcBef>
                <a:spcPts val="855"/>
              </a:spcBef>
              <a:spcAft>
                <a:spcPts val="0"/>
              </a:spcAft>
              <a:buClr>
                <a:srgbClr val="191A0D"/>
              </a:buClr>
              <a:buSzPts val="2000"/>
              <a:buFont typeface="Tahoma"/>
              <a:buChar char="■"/>
            </a:pPr>
            <a:r>
              <a:rPr lang="ru-RU" sz="2000">
                <a:solidFill>
                  <a:srgbClr val="191A0D"/>
                </a:solidFill>
                <a:latin typeface="Tahoma"/>
                <a:ea typeface="Tahoma"/>
                <a:cs typeface="Tahoma"/>
                <a:sym typeface="Tahoma"/>
              </a:rPr>
              <a:t>y2 = [1,2,2.5,3,3]</a:t>
            </a:r>
            <a:endParaRPr sz="2000">
              <a:solidFill>
                <a:schemeClr val="dk1"/>
              </a:solidFill>
              <a:latin typeface="Tahoma"/>
              <a:ea typeface="Tahoma"/>
              <a:cs typeface="Tahoma"/>
              <a:sym typeface="Tahoma"/>
            </a:endParaRPr>
          </a:p>
        </p:txBody>
      </p:sp>
      <p:pic>
        <p:nvPicPr>
          <p:cNvPr id="72" name="Google Shape;72;p4"/>
          <p:cNvPicPr preferRelativeResize="0"/>
          <p:nvPr/>
        </p:nvPicPr>
        <p:blipFill rotWithShape="1">
          <a:blip r:embed="rId3">
            <a:alphaModFix/>
          </a:blip>
          <a:srcRect b="0" l="0" r="0" t="0"/>
          <a:stretch/>
        </p:blipFill>
        <p:spPr>
          <a:xfrm>
            <a:off x="5047988" y="2171698"/>
            <a:ext cx="5924810" cy="4057206"/>
          </a:xfrm>
          <a:prstGeom prst="rect">
            <a:avLst/>
          </a:prstGeom>
          <a:noFill/>
          <a:ln>
            <a:noFill/>
          </a:ln>
        </p:spPr>
      </p:pic>
      <p:sp>
        <p:nvSpPr>
          <p:cNvPr id="73" name="Google Shape;73;p4"/>
          <p:cNvSpPr txBox="1"/>
          <p:nvPr/>
        </p:nvSpPr>
        <p:spPr>
          <a:xfrm>
            <a:off x="5181600" y="228600"/>
            <a:ext cx="5791198" cy="1174039"/>
          </a:xfrm>
          <a:prstGeom prst="rect">
            <a:avLst/>
          </a:prstGeom>
          <a:noFill/>
          <a:ln>
            <a:noFill/>
          </a:ln>
        </p:spPr>
        <p:txBody>
          <a:bodyPr anchorCtr="0" anchor="t" bIns="0" lIns="0" spcFirstLastPara="1" rIns="0" wrap="square" tIns="121275">
            <a:spAutoFit/>
          </a:bodyPr>
          <a:lstStyle/>
          <a:p>
            <a:pPr indent="0" lvl="0" marL="12700" marR="0" rtl="0" algn="l">
              <a:lnSpc>
                <a:spcPct val="100000"/>
              </a:lnSpc>
              <a:spcBef>
                <a:spcPts val="0"/>
              </a:spcBef>
              <a:spcAft>
                <a:spcPts val="0"/>
              </a:spcAft>
              <a:buNone/>
            </a:pPr>
            <a:r>
              <a:rPr lang="ru-RU" sz="2000">
                <a:solidFill>
                  <a:srgbClr val="191A0D"/>
                </a:solidFill>
                <a:latin typeface="Tahoma"/>
                <a:ea typeface="Tahoma"/>
                <a:cs typeface="Tahoma"/>
                <a:sym typeface="Tahoma"/>
              </a:rPr>
              <a:t>Задача:</a:t>
            </a:r>
            <a:endParaRPr/>
          </a:p>
          <a:p>
            <a:pPr indent="0" lvl="0" marL="12700" marR="0" rtl="0" algn="l">
              <a:lnSpc>
                <a:spcPct val="100000"/>
              </a:lnSpc>
              <a:spcBef>
                <a:spcPts val="955"/>
              </a:spcBef>
              <a:spcAft>
                <a:spcPts val="0"/>
              </a:spcAft>
              <a:buNone/>
            </a:pPr>
            <a:r>
              <a:rPr lang="ru-RU" sz="2000">
                <a:solidFill>
                  <a:srgbClr val="191A0D"/>
                </a:solidFill>
                <a:latin typeface="Tahoma"/>
                <a:ea typeface="Tahoma"/>
                <a:cs typeface="Tahoma"/>
                <a:sym typeface="Tahoma"/>
              </a:rPr>
              <a:t>Предсказать какого цвете точка закрыта зелёным крестиком</a:t>
            </a:r>
            <a:endParaRPr sz="2000">
              <a:solidFill>
                <a:schemeClr val="dk1"/>
              </a:solidFill>
              <a:latin typeface="Tahoma"/>
              <a:ea typeface="Tahoma"/>
              <a:cs typeface="Tahoma"/>
              <a:sym typeface="Tahoma"/>
            </a:endParaRPr>
          </a:p>
        </p:txBody>
      </p:sp>
      <p:sp>
        <p:nvSpPr>
          <p:cNvPr id="74" name="Google Shape;74;p4"/>
          <p:cNvSpPr txBox="1"/>
          <p:nvPr>
            <p:ph type="title"/>
          </p:nvPr>
        </p:nvSpPr>
        <p:spPr>
          <a:xfrm>
            <a:off x="791547" y="345719"/>
            <a:ext cx="7632700" cy="615553"/>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sz="4000"/>
              <a:t>Классификация</a:t>
            </a:r>
            <a:endParaRPr sz="4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id="79" name="Google Shape;79;p5"/>
          <p:cNvPicPr preferRelativeResize="0"/>
          <p:nvPr/>
        </p:nvPicPr>
        <p:blipFill rotWithShape="1">
          <a:blip r:embed="rId3">
            <a:alphaModFix/>
          </a:blip>
          <a:srcRect b="0" l="0" r="0" t="0"/>
          <a:stretch/>
        </p:blipFill>
        <p:spPr>
          <a:xfrm>
            <a:off x="5060514" y="2171700"/>
            <a:ext cx="5912284" cy="4048628"/>
          </a:xfrm>
          <a:prstGeom prst="rect">
            <a:avLst/>
          </a:prstGeom>
          <a:noFill/>
          <a:ln>
            <a:noFill/>
          </a:ln>
        </p:spPr>
      </p:pic>
      <p:sp>
        <p:nvSpPr>
          <p:cNvPr id="80" name="Google Shape;80;p5"/>
          <p:cNvSpPr txBox="1"/>
          <p:nvPr/>
        </p:nvSpPr>
        <p:spPr>
          <a:xfrm>
            <a:off x="1450339" y="4267200"/>
            <a:ext cx="3014345" cy="1773562"/>
          </a:xfrm>
          <a:prstGeom prst="rect">
            <a:avLst/>
          </a:prstGeom>
          <a:noFill/>
          <a:ln>
            <a:noFill/>
          </a:ln>
        </p:spPr>
        <p:txBody>
          <a:bodyPr anchorCtr="0" anchor="t" bIns="0" lIns="0" spcFirstLastPara="1" rIns="0" wrap="square" tIns="41900">
            <a:spAutoFit/>
          </a:bodyPr>
          <a:lstStyle/>
          <a:p>
            <a:pPr indent="0" lvl="0" marL="12700" marR="5080" rtl="0" algn="l">
              <a:lnSpc>
                <a:spcPct val="112916"/>
              </a:lnSpc>
              <a:spcBef>
                <a:spcPts val="0"/>
              </a:spcBef>
              <a:spcAft>
                <a:spcPts val="0"/>
              </a:spcAft>
              <a:buNone/>
            </a:pPr>
            <a:r>
              <a:rPr lang="ru-RU" sz="2400">
                <a:solidFill>
                  <a:schemeClr val="dk1"/>
                </a:solidFill>
                <a:latin typeface="Tahoma"/>
                <a:ea typeface="Tahoma"/>
                <a:cs typeface="Tahoma"/>
                <a:sym typeface="Tahoma"/>
              </a:rPr>
              <a:t>Какой цвет будет предсказан, если использовать линейный классификатор?</a:t>
            </a:r>
            <a:endParaRPr sz="2400">
              <a:solidFill>
                <a:schemeClr val="dk1"/>
              </a:solidFill>
              <a:latin typeface="Tahoma"/>
              <a:ea typeface="Tahoma"/>
              <a:cs typeface="Tahoma"/>
              <a:sym typeface="Tahoma"/>
            </a:endParaRPr>
          </a:p>
        </p:txBody>
      </p:sp>
      <p:sp>
        <p:nvSpPr>
          <p:cNvPr id="81" name="Google Shape;81;p5"/>
          <p:cNvSpPr txBox="1"/>
          <p:nvPr>
            <p:ph type="title"/>
          </p:nvPr>
        </p:nvSpPr>
        <p:spPr>
          <a:xfrm>
            <a:off x="990600" y="338753"/>
            <a:ext cx="9150238" cy="1846659"/>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Линейный классификатор</a:t>
            </a:r>
            <a:endParaRPr/>
          </a:p>
        </p:txBody>
      </p:sp>
      <p:sp>
        <p:nvSpPr>
          <p:cNvPr id="82" name="Google Shape;82;p5"/>
          <p:cNvSpPr txBox="1"/>
          <p:nvPr/>
        </p:nvSpPr>
        <p:spPr>
          <a:xfrm>
            <a:off x="1251367" y="1981200"/>
            <a:ext cx="3548380"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ru-RU" sz="2400">
                <a:solidFill>
                  <a:schemeClr val="dk1"/>
                </a:solidFill>
                <a:latin typeface="Tahoma"/>
                <a:ea typeface="Tahoma"/>
                <a:cs typeface="Tahoma"/>
                <a:sym typeface="Tahoma"/>
              </a:rPr>
              <a:t>Задача линейной классификации – поиск линии, которая наилучшим образом разделит точки</a:t>
            </a:r>
            <a:endParaRPr sz="2400">
              <a:solidFill>
                <a:schemeClr val="dk1"/>
              </a:solidFill>
              <a:latin typeface="Tahoma"/>
              <a:ea typeface="Tahoma"/>
              <a:cs typeface="Tahoma"/>
              <a:sym typeface="Tahom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6"/>
          <p:cNvPicPr preferRelativeResize="0"/>
          <p:nvPr/>
        </p:nvPicPr>
        <p:blipFill rotWithShape="1">
          <a:blip r:embed="rId3">
            <a:alphaModFix/>
          </a:blip>
          <a:srcRect b="0" l="0" r="0" t="0"/>
          <a:stretch/>
        </p:blipFill>
        <p:spPr>
          <a:xfrm>
            <a:off x="5073040" y="2171700"/>
            <a:ext cx="5899758" cy="4040052"/>
          </a:xfrm>
          <a:prstGeom prst="rect">
            <a:avLst/>
          </a:prstGeom>
          <a:noFill/>
          <a:ln>
            <a:noFill/>
          </a:ln>
        </p:spPr>
      </p:pic>
      <p:sp>
        <p:nvSpPr>
          <p:cNvPr id="88" name="Google Shape;88;p6"/>
          <p:cNvSpPr txBox="1"/>
          <p:nvPr>
            <p:ph type="title"/>
          </p:nvPr>
        </p:nvSpPr>
        <p:spPr>
          <a:xfrm>
            <a:off x="990600" y="228600"/>
            <a:ext cx="9607438" cy="1846659"/>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ru-RU"/>
              <a:t>Линейный классификатор</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7"/>
          <p:cNvSpPr txBox="1"/>
          <p:nvPr>
            <p:ph type="title"/>
          </p:nvPr>
        </p:nvSpPr>
        <p:spPr>
          <a:xfrm>
            <a:off x="1450339" y="632978"/>
            <a:ext cx="6035675" cy="6959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ru-RU" sz="4400"/>
              <a:t>k ближайших соседей (kNN)</a:t>
            </a:r>
            <a:endParaRPr sz="4400"/>
          </a:p>
        </p:txBody>
      </p:sp>
      <p:pic>
        <p:nvPicPr>
          <p:cNvPr id="94" name="Google Shape;94;p7"/>
          <p:cNvPicPr preferRelativeResize="0"/>
          <p:nvPr/>
        </p:nvPicPr>
        <p:blipFill rotWithShape="1">
          <a:blip r:embed="rId3">
            <a:alphaModFix/>
          </a:blip>
          <a:srcRect b="0" l="0" r="0" t="0"/>
          <a:stretch/>
        </p:blipFill>
        <p:spPr>
          <a:xfrm>
            <a:off x="5060514" y="2171700"/>
            <a:ext cx="5912284" cy="4048628"/>
          </a:xfrm>
          <a:prstGeom prst="rect">
            <a:avLst/>
          </a:prstGeom>
          <a:noFill/>
          <a:ln>
            <a:noFill/>
          </a:ln>
        </p:spPr>
      </p:pic>
      <p:sp>
        <p:nvSpPr>
          <p:cNvPr id="95" name="Google Shape;95;p7"/>
          <p:cNvSpPr txBox="1"/>
          <p:nvPr/>
        </p:nvSpPr>
        <p:spPr>
          <a:xfrm>
            <a:off x="1450339" y="4460678"/>
            <a:ext cx="2719070" cy="1217000"/>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Какой цвет будет предсказан, если использовать метод kNN?</a:t>
            </a:r>
            <a:endParaRPr sz="2000">
              <a:solidFill>
                <a:schemeClr val="dk1"/>
              </a:solidFill>
              <a:latin typeface="Tahoma"/>
              <a:ea typeface="Tahoma"/>
              <a:cs typeface="Tahoma"/>
              <a:sym typeface="Tahoma"/>
            </a:endParaRPr>
          </a:p>
        </p:txBody>
      </p:sp>
      <p:sp>
        <p:nvSpPr>
          <p:cNvPr id="96" name="Google Shape;96;p7"/>
          <p:cNvSpPr txBox="1"/>
          <p:nvPr/>
        </p:nvSpPr>
        <p:spPr>
          <a:xfrm>
            <a:off x="1450339" y="2389109"/>
            <a:ext cx="3293338" cy="1806905"/>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Классифицируемый объект относится к тому классу, которому принадлежат ближайшие к нему объекты обучающей выборки (чей класс известен)</a:t>
            </a:r>
            <a:endParaRPr sz="2000">
              <a:solidFill>
                <a:schemeClr val="dk1"/>
              </a:solidFill>
              <a:latin typeface="Tahoma"/>
              <a:ea typeface="Tahoma"/>
              <a:cs typeface="Tahoma"/>
              <a:sym typeface="Tahom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8"/>
          <p:cNvSpPr txBox="1"/>
          <p:nvPr>
            <p:ph type="title"/>
          </p:nvPr>
        </p:nvSpPr>
        <p:spPr>
          <a:xfrm>
            <a:off x="1450339" y="632978"/>
            <a:ext cx="6035675" cy="69596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ru-RU" sz="4400"/>
              <a:t>k ближайших соседей (kNN)</a:t>
            </a:r>
            <a:endParaRPr sz="4400"/>
          </a:p>
        </p:txBody>
      </p:sp>
      <p:pic>
        <p:nvPicPr>
          <p:cNvPr id="102" name="Google Shape;102;p8"/>
          <p:cNvPicPr preferRelativeResize="0"/>
          <p:nvPr/>
        </p:nvPicPr>
        <p:blipFill rotWithShape="1">
          <a:blip r:embed="rId3">
            <a:alphaModFix/>
          </a:blip>
          <a:srcRect b="0" l="0" r="0" t="0"/>
          <a:stretch/>
        </p:blipFill>
        <p:spPr>
          <a:xfrm>
            <a:off x="5073040" y="2171698"/>
            <a:ext cx="5899759" cy="404005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9"/>
          <p:cNvSpPr txBox="1"/>
          <p:nvPr>
            <p:ph type="title"/>
          </p:nvPr>
        </p:nvSpPr>
        <p:spPr>
          <a:xfrm>
            <a:off x="1450353" y="632975"/>
            <a:ext cx="2985600" cy="6900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ru-RU" sz="4400"/>
              <a:t>Нейросеть</a:t>
            </a:r>
            <a:endParaRPr sz="4400"/>
          </a:p>
        </p:txBody>
      </p:sp>
      <p:pic>
        <p:nvPicPr>
          <p:cNvPr id="108" name="Google Shape;108;p9"/>
          <p:cNvPicPr preferRelativeResize="0"/>
          <p:nvPr/>
        </p:nvPicPr>
        <p:blipFill rotWithShape="1">
          <a:blip r:embed="rId3">
            <a:alphaModFix/>
          </a:blip>
          <a:srcRect b="0" l="0" r="0" t="0"/>
          <a:stretch/>
        </p:blipFill>
        <p:spPr>
          <a:xfrm>
            <a:off x="4357687" y="2586036"/>
            <a:ext cx="3629025" cy="2981324"/>
          </a:xfrm>
          <a:prstGeom prst="rect">
            <a:avLst/>
          </a:prstGeom>
          <a:noFill/>
          <a:ln>
            <a:noFill/>
          </a:ln>
        </p:spPr>
      </p:pic>
      <p:sp>
        <p:nvSpPr>
          <p:cNvPr id="109" name="Google Shape;109;p9"/>
          <p:cNvSpPr txBox="1"/>
          <p:nvPr/>
        </p:nvSpPr>
        <p:spPr>
          <a:xfrm>
            <a:off x="924125" y="1704650"/>
            <a:ext cx="3204600" cy="4519500"/>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Нейросеть —</a:t>
            </a:r>
            <a:r>
              <a:rPr b="1" lang="ru-RU" sz="2000">
                <a:solidFill>
                  <a:schemeClr val="dk1"/>
                </a:solidFill>
                <a:latin typeface="Tahoma"/>
                <a:ea typeface="Tahoma"/>
                <a:cs typeface="Tahoma"/>
                <a:sym typeface="Tahoma"/>
              </a:rPr>
              <a:t>математическая модель, работающая по принципам нервной системы живых организмов</a:t>
            </a:r>
            <a:r>
              <a:rPr lang="ru-RU" sz="2000">
                <a:solidFill>
                  <a:schemeClr val="dk1"/>
                </a:solidFill>
                <a:latin typeface="Tahoma"/>
                <a:ea typeface="Tahoma"/>
                <a:cs typeface="Tahoma"/>
                <a:sym typeface="Tahoma"/>
              </a:rPr>
              <a:t>. Ее основное назначение — решать интеллектуальные задачи. То есть те, в которых нет изначально заданного алгоритма действий и спрогнозированного результата.</a:t>
            </a:r>
            <a:endParaRPr sz="2000">
              <a:solidFill>
                <a:schemeClr val="dk1"/>
              </a:solidFill>
              <a:latin typeface="Tahoma"/>
              <a:ea typeface="Tahoma"/>
              <a:cs typeface="Tahoma"/>
              <a:sym typeface="Tahoma"/>
            </a:endParaRPr>
          </a:p>
        </p:txBody>
      </p:sp>
      <p:sp>
        <p:nvSpPr>
          <p:cNvPr id="110" name="Google Shape;110;p9"/>
          <p:cNvSpPr txBox="1"/>
          <p:nvPr/>
        </p:nvSpPr>
        <p:spPr>
          <a:xfrm>
            <a:off x="8492053" y="1704658"/>
            <a:ext cx="3557400" cy="4867200"/>
          </a:xfrm>
          <a:prstGeom prst="rect">
            <a:avLst/>
          </a:prstGeom>
          <a:noFill/>
          <a:ln>
            <a:noFill/>
          </a:ln>
        </p:spPr>
        <p:txBody>
          <a:bodyPr anchorCtr="0" anchor="t" bIns="0" lIns="0" spcFirstLastPara="1" rIns="0" wrap="square" tIns="36825">
            <a:spAutoFit/>
          </a:bodyPr>
          <a:lstStyle/>
          <a:p>
            <a:pPr indent="0" lvl="0" marL="12700" marR="5080" rtl="0" algn="l">
              <a:lnSpc>
                <a:spcPct val="113000"/>
              </a:lnSpc>
              <a:spcBef>
                <a:spcPts val="0"/>
              </a:spcBef>
              <a:spcAft>
                <a:spcPts val="0"/>
              </a:spcAft>
              <a:buNone/>
            </a:pPr>
            <a:r>
              <a:rPr lang="ru-RU" sz="2000">
                <a:solidFill>
                  <a:schemeClr val="dk1"/>
                </a:solidFill>
                <a:latin typeface="Tahoma"/>
                <a:ea typeface="Tahoma"/>
                <a:cs typeface="Tahoma"/>
                <a:sym typeface="Tahoma"/>
              </a:rPr>
              <a:t>Концепция работы нейронной сети основана на работе человеческого мозга. Первый слой нейронов называют входным, в него передаются данные. Далее идет некоторое количество так называемых скрытых слоев, которые проводят вычисления на основе входных данных, за ними идёт последний слой – результат работы нейронной сети.</a:t>
            </a:r>
            <a:endParaRPr sz="2000">
              <a:solidFill>
                <a:schemeClr val="dk1"/>
              </a:solidFill>
              <a:latin typeface="Tahoma"/>
              <a:ea typeface="Tahoma"/>
              <a:cs typeface="Tahoma"/>
              <a:sym typeface="Tahoma"/>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2023-09-03T05:44:17Z</dcterms:created>
  <dc:creator>Рома Петров</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2022-07-23T00:00:00Z</vt:filetime>
  </property>
  <property fmtid="{D5CDD505-2E9C-101B-9397-08002B2CF9AE}" pid="3" name="LastSaved">
    <vt:filetime>2023-09-03T00:00:00Z</vt:filetime>
  </property>
</Properties>
</file>